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59" r:id="rId7"/>
    <p:sldId id="262" r:id="rId8"/>
    <p:sldId id="263" r:id="rId9"/>
    <p:sldId id="265" r:id="rId10"/>
    <p:sldId id="267" r:id="rId11"/>
    <p:sldId id="266" r:id="rId12"/>
    <p:sldId id="264" r:id="rId13"/>
    <p:sldId id="274" r:id="rId14"/>
    <p:sldId id="276"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CSPS" initials="IC" lastIdx="1" clrIdx="0">
    <p:extLst>
      <p:ext uri="{19B8F6BF-5375-455C-9EA6-DF929625EA0E}">
        <p15:presenceInfo xmlns:p15="http://schemas.microsoft.com/office/powerpoint/2012/main" userId="Ioana CS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87431F-2278-517F-A2B2-2CD14A1F91D2}"/>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662CBF6-7129-8635-DEA7-A10AC3B24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BF81569A-E8CA-D1CE-1D93-E04A3F965086}"/>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EB68E29A-D353-066B-1A96-B08C340D639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A26F57F-97DA-6D86-2AC7-BB23F373F6CB}"/>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150827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D0D22E9-42F8-ABD7-6FCA-D9926D50B56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6218B47B-1E94-3B9A-E9F4-A08A1FB5B44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B99F9C0-EB7D-B1E5-ECB6-88CDF2E25155}"/>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D9E2999E-7755-C6DC-811A-F9C32C03F5A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63AFBD6-5659-DA9F-8F3A-EE9BAF012C78}"/>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206397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B67B1588-15B3-AC93-37C9-7105196CDE20}"/>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279F51D-73B1-84C4-BE36-D421C6D5DF87}"/>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F865EBF-FF91-3D90-F845-189B49BE1E39}"/>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E650BB0D-1C27-5D8A-E178-76072A8CB31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451758DC-DB2A-F4FB-3EEC-0117ADFB9715}"/>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319709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0D767AF-DF13-F49D-7DD3-27189025381D}"/>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948AA99-8165-2E80-6CD3-708805E72021}"/>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FC65948-4559-897E-44DF-47F4D652EEE8}"/>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5B7A6F69-86F1-ACD9-F9AB-C5114797F71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F0351B01-2A7D-169E-512B-8A33309BE7C8}"/>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39083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C63B530-CE2C-545E-2016-BB4F2D828BEB}"/>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64FBC43C-D9AB-9AAE-8A37-B9F862239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7816EC-3704-BD3D-90DC-3858381648BA}"/>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19DCAC80-A7F7-E40C-9ADB-E675D8FB87C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086E404-76E4-85D3-61FE-B1EC7E9C952E}"/>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178197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C5EF50-584A-5AA8-084D-5EB4B476577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5B55192F-E867-373B-6D46-2A031808B449}"/>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751C23F0-8F9C-CC04-4D01-5777E14E23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2132D7CA-D9E0-CA03-EEC5-8C7E68278136}"/>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6" name="Substituent subsol 5">
            <a:extLst>
              <a:ext uri="{FF2B5EF4-FFF2-40B4-BE49-F238E27FC236}">
                <a16:creationId xmlns:a16="http://schemas.microsoft.com/office/drawing/2014/main" id="{36EDCE9B-CE90-D73F-7A1C-EC5BB177E9F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B8B86A8C-4491-D0EC-6196-6F4A85275D0E}"/>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299502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17239C-D445-241F-D866-144084F3FD5E}"/>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0567F92-55F8-4912-5A17-8E0AD2E0F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15AEDFAA-E6CC-5490-67C5-C193F09435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A10F6350-21E1-6473-8BEF-D893DCBE5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3D972E26-5243-1CA3-7037-58A768DDFA7B}"/>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83E00B58-1CC9-BCA8-C29F-EC92DB300788}"/>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8" name="Substituent subsol 7">
            <a:extLst>
              <a:ext uri="{FF2B5EF4-FFF2-40B4-BE49-F238E27FC236}">
                <a16:creationId xmlns:a16="http://schemas.microsoft.com/office/drawing/2014/main" id="{22AE0F6E-8934-7353-701D-25706B84BBFC}"/>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8F9AF623-5CE5-898E-0D65-2C99C4D4E746}"/>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6378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5BFF0CA-39FE-2D53-D31A-8A5C035B065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E685B6C9-757C-0523-28C6-2F842BA379B1}"/>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4" name="Substituent subsol 3">
            <a:extLst>
              <a:ext uri="{FF2B5EF4-FFF2-40B4-BE49-F238E27FC236}">
                <a16:creationId xmlns:a16="http://schemas.microsoft.com/office/drawing/2014/main" id="{3DFB13D5-416D-6A45-EC11-283F2CA6C05A}"/>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E2D755E5-F3D5-0C1B-4F75-222E38D80396}"/>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361611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B4457E8C-B9FE-B3F2-7525-34DC40A83397}"/>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3" name="Substituent subsol 2">
            <a:extLst>
              <a:ext uri="{FF2B5EF4-FFF2-40B4-BE49-F238E27FC236}">
                <a16:creationId xmlns:a16="http://schemas.microsoft.com/office/drawing/2014/main" id="{280253CE-E250-8D04-BCFD-B8D1638AE65A}"/>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F9EDA498-A15E-0C9A-DCA4-6C2B6DCB0B07}"/>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90440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A2168C-7F9C-88C4-5F52-D1CAC899997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568E3316-8129-E3C3-984B-1563914E0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0FAA58C8-9EDF-0DF6-8324-EE6C3FB29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9F18337C-A4C3-104B-7D46-4661174F917E}"/>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6" name="Substituent subsol 5">
            <a:extLst>
              <a:ext uri="{FF2B5EF4-FFF2-40B4-BE49-F238E27FC236}">
                <a16:creationId xmlns:a16="http://schemas.microsoft.com/office/drawing/2014/main" id="{22B8DE1B-E8F7-407C-6D8B-18C39B5106D7}"/>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3B38A5FD-5250-177E-81FC-66714DF69604}"/>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177476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2109731-57D2-B4EF-10F4-8AFE75C1F89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B5A3C0C1-9075-1E7A-2BE8-45118E04A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29C01974-9A6E-C4C4-860E-F9B429967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3C8D60CF-E461-4068-7593-44432C05DCBD}"/>
              </a:ext>
            </a:extLst>
          </p:cNvPr>
          <p:cNvSpPr>
            <a:spLocks noGrp="1"/>
          </p:cNvSpPr>
          <p:nvPr>
            <p:ph type="dt" sz="half" idx="10"/>
          </p:nvPr>
        </p:nvSpPr>
        <p:spPr/>
        <p:txBody>
          <a:bodyPr/>
          <a:lstStyle/>
          <a:p>
            <a:fld id="{4FDF37A4-91C5-4B03-BB19-458A08B6EA4E}" type="datetimeFigureOut">
              <a:rPr lang="en-US" smtClean="0"/>
              <a:t>10/30/2023</a:t>
            </a:fld>
            <a:endParaRPr lang="en-US"/>
          </a:p>
        </p:txBody>
      </p:sp>
      <p:sp>
        <p:nvSpPr>
          <p:cNvPr id="6" name="Substituent subsol 5">
            <a:extLst>
              <a:ext uri="{FF2B5EF4-FFF2-40B4-BE49-F238E27FC236}">
                <a16:creationId xmlns:a16="http://schemas.microsoft.com/office/drawing/2014/main" id="{794CE46F-E4B5-E7CF-10C9-B1B345D8E56D}"/>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C157979A-6D0B-E49D-95D4-04165D040F65}"/>
              </a:ext>
            </a:extLst>
          </p:cNvPr>
          <p:cNvSpPr>
            <a:spLocks noGrp="1"/>
          </p:cNvSpPr>
          <p:nvPr>
            <p:ph type="sldNum" sz="quarter" idx="12"/>
          </p:nvPr>
        </p:nvSpPr>
        <p:spPr/>
        <p:txBody>
          <a:bodyPr/>
          <a:lstStyle/>
          <a:p>
            <a:fld id="{371AA995-BE81-44BE-9DD7-83D8F420DB44}" type="slidenum">
              <a:rPr lang="en-US" smtClean="0"/>
              <a:t>‹#›</a:t>
            </a:fld>
            <a:endParaRPr lang="en-US"/>
          </a:p>
        </p:txBody>
      </p:sp>
    </p:spTree>
    <p:extLst>
      <p:ext uri="{BB962C8B-B14F-4D97-AF65-F5344CB8AC3E}">
        <p14:creationId xmlns:p14="http://schemas.microsoft.com/office/powerpoint/2010/main" val="67529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71D15309-4C92-ADF9-2840-5329A54D6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1F264524-7A9A-A0C3-6C01-B639867F0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753B7D8-FD41-E2FA-8072-BABD73E41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F37A4-91C5-4B03-BB19-458A08B6EA4E}" type="datetimeFigureOut">
              <a:rPr lang="en-US" smtClean="0"/>
              <a:t>10/30/2023</a:t>
            </a:fld>
            <a:endParaRPr lang="en-US"/>
          </a:p>
        </p:txBody>
      </p:sp>
      <p:sp>
        <p:nvSpPr>
          <p:cNvPr id="5" name="Substituent subsol 4">
            <a:extLst>
              <a:ext uri="{FF2B5EF4-FFF2-40B4-BE49-F238E27FC236}">
                <a16:creationId xmlns:a16="http://schemas.microsoft.com/office/drawing/2014/main" id="{EBD77146-0588-820C-54D8-CEAF624F0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6A4CAFD7-8B9A-B9A6-AB6F-794659242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AA995-BE81-44BE-9DD7-83D8F420DB44}" type="slidenum">
              <a:rPr lang="en-US" smtClean="0"/>
              <a:t>‹#›</a:t>
            </a:fld>
            <a:endParaRPr lang="en-US"/>
          </a:p>
        </p:txBody>
      </p:sp>
    </p:spTree>
    <p:extLst>
      <p:ext uri="{BB962C8B-B14F-4D97-AF65-F5344CB8AC3E}">
        <p14:creationId xmlns:p14="http://schemas.microsoft.com/office/powerpoint/2010/main" val="273725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nepss@insp.gov.ro"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publications-detail-redirect/9789240073630"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who.int/publications-detail-redirect/9789240073593" TargetMode="External"/><Relationship Id="rId4" Type="http://schemas.openxmlformats.org/officeDocument/2006/relationships/hyperlink" Target="https://www.who.int/publications-detail-redirect/978924007365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8D218F9A-5AFE-CC3F-58C7-D2B294FB3F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026" y="335337"/>
            <a:ext cx="1837426" cy="1878418"/>
          </a:xfrm>
          <a:prstGeom prst="rect">
            <a:avLst/>
          </a:prstGeom>
          <a:noFill/>
        </p:spPr>
      </p:pic>
      <p:pic>
        <p:nvPicPr>
          <p:cNvPr id="8" name="Imagine 7">
            <a:extLst>
              <a:ext uri="{FF2B5EF4-FFF2-40B4-BE49-F238E27FC236}">
                <a16:creationId xmlns:a16="http://schemas.microsoft.com/office/drawing/2014/main" id="{6CFC86A4-BCFD-E676-B367-CD87FA9C2CA6}"/>
              </a:ext>
            </a:extLst>
          </p:cNvPr>
          <p:cNvPicPr>
            <a:picLocks noChangeAspect="1"/>
          </p:cNvPicPr>
          <p:nvPr/>
        </p:nvPicPr>
        <p:blipFill>
          <a:blip r:embed="rId3">
            <a:lum/>
            <a:alphaModFix/>
          </a:blip>
          <a:srcRect/>
          <a:stretch>
            <a:fillRect/>
          </a:stretch>
        </p:blipFill>
        <p:spPr>
          <a:xfrm>
            <a:off x="80999" y="5651640"/>
            <a:ext cx="11918343" cy="1206359"/>
          </a:xfrm>
          <a:prstGeom prst="rect">
            <a:avLst/>
          </a:prstGeom>
          <a:noFill/>
          <a:ln cap="flat">
            <a:noFill/>
          </a:ln>
        </p:spPr>
      </p:pic>
      <p:sp>
        <p:nvSpPr>
          <p:cNvPr id="4" name="CasetăText 3">
            <a:extLst>
              <a:ext uri="{FF2B5EF4-FFF2-40B4-BE49-F238E27FC236}">
                <a16:creationId xmlns:a16="http://schemas.microsoft.com/office/drawing/2014/main" id="{DB99B264-8DA1-237E-271D-858C2FC231CF}"/>
              </a:ext>
            </a:extLst>
          </p:cNvPr>
          <p:cNvSpPr txBox="1"/>
          <p:nvPr/>
        </p:nvSpPr>
        <p:spPr>
          <a:xfrm>
            <a:off x="3047281" y="2827866"/>
            <a:ext cx="6094562" cy="2254335"/>
          </a:xfrm>
          <a:prstGeom prst="rect">
            <a:avLst/>
          </a:prstGeom>
          <a:noFill/>
        </p:spPr>
        <p:txBody>
          <a:bodyPr wrap="square">
            <a:spAutoFit/>
          </a:bodyPr>
          <a:lstStyle/>
          <a:p>
            <a:pPr marL="0" marR="0" lvl="0" indent="0" algn="ctr" rtl="0" hangingPunct="0">
              <a:lnSpc>
                <a:spcPct val="107000"/>
              </a:lnSpc>
              <a:spcBef>
                <a:spcPts val="0"/>
              </a:spcBef>
              <a:spcAft>
                <a:spcPts val="0"/>
              </a:spcAft>
              <a:buNone/>
              <a:tabLst/>
            </a:pPr>
            <a:r>
              <a:rPr lang="ro-RO" sz="1800" b="1" i="0" u="none" strike="noStrike" kern="1200" cap="none" spc="0" baseline="0" dirty="0">
                <a:ln>
                  <a:noFill/>
                </a:ln>
                <a:solidFill>
                  <a:srgbClr val="FFFFFF"/>
                </a:solidFill>
                <a:latin typeface="Gabriola" pitchFamily="82"/>
                <a:ea typeface="Gungsuh" pitchFamily="18"/>
                <a:cs typeface="Arial" pitchFamily="34"/>
              </a:rPr>
              <a:t>CAMPANIA</a:t>
            </a:r>
          </a:p>
          <a:p>
            <a:pPr marL="0" marR="0" lvl="0" indent="0" algn="ctr" rtl="0" hangingPunct="0">
              <a:lnSpc>
                <a:spcPct val="107000"/>
              </a:lnSpc>
              <a:spcBef>
                <a:spcPts val="0"/>
              </a:spcBef>
              <a:spcAft>
                <a:spcPts val="0"/>
              </a:spcAft>
              <a:buNone/>
              <a:tabLst/>
            </a:pPr>
            <a:r>
              <a:rPr lang="ro-RO" sz="1800" b="1" i="0" u="none" strike="noStrike" kern="1200" cap="none" spc="0" baseline="0" dirty="0">
                <a:ln>
                  <a:noFill/>
                </a:ln>
                <a:solidFill>
                  <a:srgbClr val="FFFFFF"/>
                </a:solidFill>
                <a:latin typeface="Gabriola" pitchFamily="82"/>
                <a:ea typeface="Gungsuh" pitchFamily="18"/>
                <a:cs typeface="Arial" pitchFamily="34"/>
              </a:rPr>
              <a:t>NUTRIȚIE/ ALIMENTAȚIE</a:t>
            </a:r>
          </a:p>
          <a:p>
            <a:pPr marL="0" marR="0" lvl="0" indent="0" algn="ctr" rtl="0" hangingPunct="0">
              <a:lnSpc>
                <a:spcPct val="107000"/>
              </a:lnSpc>
              <a:spcBef>
                <a:spcPts val="0"/>
              </a:spcBef>
              <a:spcAft>
                <a:spcPts val="0"/>
              </a:spcAft>
              <a:buNone/>
              <a:tabLst/>
            </a:pPr>
            <a:endParaRPr lang="ro-RO" sz="1800" b="1" i="0" u="none" strike="noStrike" kern="1200" cap="none" spc="0" baseline="0" dirty="0">
              <a:ln>
                <a:noFill/>
              </a:ln>
              <a:solidFill>
                <a:srgbClr val="FFFFFF"/>
              </a:solidFill>
              <a:latin typeface="Gabriola" pitchFamily="82"/>
              <a:ea typeface="Gungsuh" pitchFamily="18"/>
              <a:cs typeface="Arial" pitchFamily="34"/>
            </a:endParaRPr>
          </a:p>
          <a:p>
            <a:pPr marL="0" marR="0" lvl="0" indent="0" algn="ctr" rtl="0" hangingPunct="0">
              <a:lnSpc>
                <a:spcPct val="107000"/>
              </a:lnSpc>
              <a:spcBef>
                <a:spcPts val="0"/>
              </a:spcBef>
              <a:spcAft>
                <a:spcPts val="799"/>
              </a:spcAft>
              <a:buNone/>
              <a:tabLst/>
            </a:pPr>
            <a:r>
              <a:rPr lang="ro-RO" sz="1800" b="1" i="0" u="none" strike="noStrike" kern="1200" cap="none" spc="0" baseline="0" dirty="0">
                <a:ln>
                  <a:noFill/>
                </a:ln>
                <a:solidFill>
                  <a:srgbClr val="FFFFFF"/>
                </a:solidFill>
                <a:latin typeface="Gabriola" pitchFamily="82"/>
                <a:ea typeface="Gungsuh" pitchFamily="18"/>
                <a:cs typeface="Arial" pitchFamily="34"/>
              </a:rPr>
              <a:t>ZIUA NAȚIONALĂ A ALIMENTAȚIEI ȘI A COMBATERII CAMPANIA</a:t>
            </a:r>
          </a:p>
          <a:p>
            <a:pPr marL="0" marR="0" lvl="0" indent="0" algn="ctr" rtl="0" hangingPunct="0">
              <a:lnSpc>
                <a:spcPct val="107000"/>
              </a:lnSpc>
              <a:spcBef>
                <a:spcPts val="0"/>
              </a:spcBef>
              <a:spcAft>
                <a:spcPts val="0"/>
              </a:spcAft>
              <a:buNone/>
              <a:tabLst/>
            </a:pPr>
            <a:r>
              <a:rPr lang="ro-RO" sz="1800" b="1" i="0" u="none" strike="noStrike" kern="1200" cap="none" spc="0" baseline="0" dirty="0">
                <a:ln>
                  <a:noFill/>
                </a:ln>
                <a:solidFill>
                  <a:srgbClr val="FFFFFF"/>
                </a:solidFill>
                <a:latin typeface="Gabriola" pitchFamily="82"/>
                <a:ea typeface="Gungsuh" pitchFamily="18"/>
                <a:cs typeface="Arial" pitchFamily="34"/>
              </a:rPr>
              <a:t>NUTRIȚIE/ ALIMENTAȚIE</a:t>
            </a:r>
          </a:p>
          <a:p>
            <a:pPr marL="0" marR="0" lvl="0" indent="0" algn="ctr" rtl="0" hangingPunct="0">
              <a:lnSpc>
                <a:spcPct val="107000"/>
              </a:lnSpc>
              <a:spcBef>
                <a:spcPts val="0"/>
              </a:spcBef>
              <a:spcAft>
                <a:spcPts val="0"/>
              </a:spcAft>
              <a:buNone/>
              <a:tabLst/>
            </a:pPr>
            <a:endParaRPr lang="ro-RO" sz="1800" b="1" i="0" u="none" strike="noStrike" kern="1200" cap="none" spc="0" baseline="0" dirty="0">
              <a:ln>
                <a:noFill/>
              </a:ln>
              <a:solidFill>
                <a:srgbClr val="FFFFFF"/>
              </a:solidFill>
              <a:latin typeface="Gabriola" pitchFamily="82"/>
              <a:ea typeface="Gungsuh" pitchFamily="18"/>
              <a:cs typeface="Arial" pitchFamily="34"/>
            </a:endParaRPr>
          </a:p>
          <a:p>
            <a:pPr marL="0" marR="0" lvl="0" indent="0" algn="ctr" rtl="0" hangingPunct="0">
              <a:lnSpc>
                <a:spcPct val="107000"/>
              </a:lnSpc>
              <a:spcBef>
                <a:spcPts val="0"/>
              </a:spcBef>
              <a:spcAft>
                <a:spcPts val="799"/>
              </a:spcAft>
              <a:buNone/>
              <a:tabLst/>
            </a:pPr>
            <a:r>
              <a:rPr lang="ro-RO" sz="1800" b="1" i="0" u="none" strike="noStrike" kern="1200" cap="none" spc="0" baseline="0" dirty="0">
                <a:ln>
                  <a:noFill/>
                </a:ln>
                <a:solidFill>
                  <a:srgbClr val="FFFFFF"/>
                </a:solidFill>
                <a:latin typeface="Gabriola" pitchFamily="82"/>
                <a:ea typeface="Gungsuh" pitchFamily="18"/>
                <a:cs typeface="Arial" pitchFamily="34"/>
              </a:rPr>
              <a:t>ZIUA NAȚIONALĂ A ALIMENTAȚIEI ȘI A COMBATERII </a:t>
            </a:r>
            <a:endParaRPr lang="en-US" dirty="0"/>
          </a:p>
        </p:txBody>
      </p:sp>
      <p:sp>
        <p:nvSpPr>
          <p:cNvPr id="6" name="CasetăText 5">
            <a:extLst>
              <a:ext uri="{FF2B5EF4-FFF2-40B4-BE49-F238E27FC236}">
                <a16:creationId xmlns:a16="http://schemas.microsoft.com/office/drawing/2014/main" id="{7B931E47-A63B-E14B-AC3B-BC7490A0B2CA}"/>
              </a:ext>
            </a:extLst>
          </p:cNvPr>
          <p:cNvSpPr txBox="1"/>
          <p:nvPr/>
        </p:nvSpPr>
        <p:spPr>
          <a:xfrm>
            <a:off x="2013122" y="2435997"/>
            <a:ext cx="8486166" cy="2215991"/>
          </a:xfrm>
          <a:prstGeom prst="rect">
            <a:avLst/>
          </a:prstGeom>
          <a:noFill/>
        </p:spPr>
        <p:txBody>
          <a:bodyPr wrap="square" rtlCol="0">
            <a:spAutoFit/>
          </a:bodyPr>
          <a:lstStyle/>
          <a:p>
            <a:r>
              <a:rPr lang="ro-RO"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CAMPANIA „CE, CÂT ȘI CUM MĂNÂNCĂ UN COPIL ISTEŢ!”</a:t>
            </a:r>
            <a:endPar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ro-RO"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9" name="Imagine 8">
            <a:extLst>
              <a:ext uri="{FF2B5EF4-FFF2-40B4-BE49-F238E27FC236}">
                <a16:creationId xmlns:a16="http://schemas.microsoft.com/office/drawing/2014/main" id="{4E4B517E-0118-4FC3-9801-BC952174376B}"/>
              </a:ext>
            </a:extLst>
          </p:cNvPr>
          <p:cNvPicPr>
            <a:picLocks noChangeAspect="1"/>
          </p:cNvPicPr>
          <p:nvPr/>
        </p:nvPicPr>
        <p:blipFill>
          <a:blip r:embed="rId4"/>
          <a:stretch>
            <a:fillRect/>
          </a:stretch>
        </p:blipFill>
        <p:spPr>
          <a:xfrm>
            <a:off x="203045" y="335337"/>
            <a:ext cx="1377815" cy="2255716"/>
          </a:xfrm>
          <a:prstGeom prst="rect">
            <a:avLst/>
          </a:prstGeom>
        </p:spPr>
      </p:pic>
      <p:sp>
        <p:nvSpPr>
          <p:cNvPr id="11" name="CasetăText 10">
            <a:extLst>
              <a:ext uri="{FF2B5EF4-FFF2-40B4-BE49-F238E27FC236}">
                <a16:creationId xmlns:a16="http://schemas.microsoft.com/office/drawing/2014/main" id="{44311642-7ACC-4945-78E3-92784274C862}"/>
              </a:ext>
            </a:extLst>
          </p:cNvPr>
          <p:cNvSpPr txBox="1"/>
          <p:nvPr/>
        </p:nvSpPr>
        <p:spPr>
          <a:xfrm>
            <a:off x="2992170" y="3921292"/>
            <a:ext cx="6096000" cy="400110"/>
          </a:xfrm>
          <a:prstGeom prst="rect">
            <a:avLst/>
          </a:prstGeom>
          <a:noFill/>
        </p:spPr>
        <p:txBody>
          <a:bodyPr wrap="square">
            <a:spAutoFit/>
          </a:bodyPr>
          <a:lstStyle/>
          <a:p>
            <a:r>
              <a:rPr lang="en-US" sz="2000" b="1" dirty="0" err="1">
                <a:solidFill>
                  <a:srgbClr val="0070C0"/>
                </a:solidFill>
                <a:latin typeface="Times New Roman" panose="02020603050405020304" pitchFamily="18" charset="0"/>
                <a:cs typeface="Times New Roman" panose="02020603050405020304" pitchFamily="18" charset="0"/>
              </a:rPr>
              <a:t>Proiect</a:t>
            </a:r>
            <a:r>
              <a:rPr lang="en-US" sz="2000" b="1" dirty="0">
                <a:solidFill>
                  <a:srgbClr val="0070C0"/>
                </a:solidFill>
                <a:latin typeface="Times New Roman" panose="02020603050405020304" pitchFamily="18" charset="0"/>
                <a:cs typeface="Times New Roman" panose="02020603050405020304" pitchFamily="18" charset="0"/>
              </a:rPr>
              <a:t> de </a:t>
            </a:r>
            <a:r>
              <a:rPr lang="en-US" sz="2000" b="1" dirty="0" err="1">
                <a:solidFill>
                  <a:srgbClr val="0070C0"/>
                </a:solidFill>
                <a:latin typeface="Times New Roman" panose="02020603050405020304" pitchFamily="18" charset="0"/>
                <a:cs typeface="Times New Roman" panose="02020603050405020304" pitchFamily="18" charset="0"/>
              </a:rPr>
              <a:t>planificare</a:t>
            </a:r>
            <a:r>
              <a:rPr lang="en-US" sz="2000" b="1" dirty="0">
                <a:solidFill>
                  <a:srgbClr val="0070C0"/>
                </a:solidFill>
                <a:latin typeface="Times New Roman" panose="02020603050405020304" pitchFamily="18" charset="0"/>
                <a:cs typeface="Times New Roman" panose="02020603050405020304" pitchFamily="18" charset="0"/>
              </a:rPr>
              <a:t> a </a:t>
            </a:r>
            <a:r>
              <a:rPr lang="en-US" sz="2000" b="1" dirty="0" err="1">
                <a:solidFill>
                  <a:srgbClr val="0070C0"/>
                </a:solidFill>
                <a:latin typeface="Times New Roman" panose="02020603050405020304" pitchFamily="18" charset="0"/>
                <a:cs typeface="Times New Roman" panose="02020603050405020304" pitchFamily="18" charset="0"/>
              </a:rPr>
              <a:t>campaniei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în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România</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31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F80A3652-AF6D-554A-C465-0E826226CCC4}"/>
              </a:ext>
            </a:extLst>
          </p:cNvPr>
          <p:cNvPicPr>
            <a:picLocks noChangeAspect="1"/>
          </p:cNvPicPr>
          <p:nvPr/>
        </p:nvPicPr>
        <p:blipFill>
          <a:blip r:embed="rId2"/>
          <a:stretch>
            <a:fillRect/>
          </a:stretch>
        </p:blipFill>
        <p:spPr>
          <a:xfrm>
            <a:off x="0" y="5650992"/>
            <a:ext cx="12192000" cy="1207008"/>
          </a:xfrm>
          <a:prstGeom prst="rect">
            <a:avLst/>
          </a:prstGeom>
        </p:spPr>
      </p:pic>
      <p:sp>
        <p:nvSpPr>
          <p:cNvPr id="5" name="CasetăText 4">
            <a:extLst>
              <a:ext uri="{FF2B5EF4-FFF2-40B4-BE49-F238E27FC236}">
                <a16:creationId xmlns:a16="http://schemas.microsoft.com/office/drawing/2014/main" id="{4259A789-72FB-CFA9-8A35-8E5B5451A4EC}"/>
              </a:ext>
            </a:extLst>
          </p:cNvPr>
          <p:cNvSpPr txBox="1"/>
          <p:nvPr/>
        </p:nvSpPr>
        <p:spPr>
          <a:xfrm>
            <a:off x="2161095" y="635465"/>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Scopul campaniei</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sp>
        <p:nvSpPr>
          <p:cNvPr id="8" name="CasetăText 7">
            <a:extLst>
              <a:ext uri="{FF2B5EF4-FFF2-40B4-BE49-F238E27FC236}">
                <a16:creationId xmlns:a16="http://schemas.microsoft.com/office/drawing/2014/main" id="{64CA5E32-B9AF-1156-FF05-3153ACAA423B}"/>
              </a:ext>
            </a:extLst>
          </p:cNvPr>
          <p:cNvSpPr txBox="1"/>
          <p:nvPr/>
        </p:nvSpPr>
        <p:spPr>
          <a:xfrm>
            <a:off x="1422248" y="1728566"/>
            <a:ext cx="10058400" cy="1908215"/>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I</a:t>
            </a:r>
            <a:r>
              <a:rPr lang="ro-RO" sz="2000" dirty="0">
                <a:latin typeface="Times New Roman" panose="02020603050405020304" pitchFamily="18" charset="0"/>
                <a:cs typeface="Times New Roman" panose="02020603050405020304" pitchFamily="18" charset="0"/>
              </a:rPr>
              <a:t>nformarea și educarea copiilor, părinților și cadrelor didactice privind principiile unei alimentații sănătoase la vârsta școlară. </a:t>
            </a:r>
          </a:p>
          <a:p>
            <a:pPr algn="just"/>
            <a:r>
              <a:rPr lang="ro-RO" sz="2000" dirty="0">
                <a:latin typeface="Times New Roman" panose="02020603050405020304" pitchFamily="18" charset="0"/>
                <a:cs typeface="Times New Roman" panose="02020603050405020304" pitchFamily="18" charset="0"/>
              </a:rPr>
              <a:t>De asemenea, campania vizează creșterea conștientizării problematicii obezității infantile și informarea părinților despre beneficiile unei alimentații sănătoase care să prevină obezitatea în rândul copiilor și complicațiile acesteia pentru viitorii adulți.</a:t>
            </a:r>
            <a:endParaRPr lang="en-US" sz="20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75134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FCEBEADC-BA96-8910-F89E-8462C89AD7D2}"/>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BFAD29E-AD72-0805-3BD0-FDB74F660CB3}"/>
              </a:ext>
            </a:extLst>
          </p:cNvPr>
          <p:cNvSpPr txBox="1"/>
          <p:nvPr/>
        </p:nvSpPr>
        <p:spPr>
          <a:xfrm>
            <a:off x="970263" y="1021965"/>
            <a:ext cx="10138004" cy="2862322"/>
          </a:xfrm>
          <a:prstGeom prst="rect">
            <a:avLst/>
          </a:prstGeom>
          <a:noFill/>
        </p:spPr>
        <p:txBody>
          <a:bodyPr wrap="square">
            <a:spAutoFit/>
          </a:bodyPr>
          <a:lstStyle/>
          <a:p>
            <a:pPr marL="457200" indent="-457200" algn="just">
              <a:buFont typeface="+mj-lt"/>
              <a:buAutoNum type="arabicPeriod"/>
            </a:pPr>
            <a:r>
              <a:rPr lang="ro-RO" sz="2000" dirty="0">
                <a:solidFill>
                  <a:srgbClr val="000000"/>
                </a:solidFill>
                <a:latin typeface="Times New Roman" pitchFamily="18"/>
                <a:ea typeface="Microsoft YaHei" pitchFamily="2"/>
                <a:cs typeface="Times New Roman" pitchFamily="18"/>
              </a:rPr>
              <a:t>Prevenirea incidenței obezității la copii prin conștientizarea populației în privința riscurilor alimentației nesănătoase.</a:t>
            </a:r>
          </a:p>
          <a:p>
            <a:pPr marL="457200" indent="-457200" algn="just">
              <a:buFont typeface="+mj-lt"/>
              <a:buAutoNum type="arabicPeriod"/>
            </a:pPr>
            <a:r>
              <a:rPr lang="ro-RO" sz="2000" dirty="0">
                <a:solidFill>
                  <a:srgbClr val="000000"/>
                </a:solidFill>
                <a:latin typeface="Times New Roman" pitchFamily="18"/>
                <a:ea typeface="Microsoft YaHei" pitchFamily="2"/>
                <a:cs typeface="Times New Roman" pitchFamily="18"/>
              </a:rPr>
              <a:t>Informarea și educarea populației cu privire la alimentația sănătoasă.</a:t>
            </a:r>
          </a:p>
          <a:p>
            <a:pPr marL="457200" indent="-457200" algn="just">
              <a:buFont typeface="+mj-lt"/>
              <a:buAutoNum type="arabicPeriod"/>
            </a:pPr>
            <a:r>
              <a:rPr lang="ro-RO" sz="2000" dirty="0">
                <a:solidFill>
                  <a:srgbClr val="000000"/>
                </a:solidFill>
                <a:latin typeface="Times New Roman" pitchFamily="18"/>
                <a:ea typeface="Microsoft YaHei" pitchFamily="2"/>
                <a:cs typeface="Times New Roman" pitchFamily="18"/>
              </a:rPr>
              <a:t>Îmbunătățirea stării de sănătate a populației prin reducerea îmbolnăvirilor cauzate de regimul alimentar necorespunzător, respectiv a bolilor cardiovasculare, obezității, diabetului zaharat și cancerului.</a:t>
            </a:r>
          </a:p>
          <a:p>
            <a:pPr algn="just"/>
            <a:endParaRPr lang="ro-RO" sz="2000" dirty="0">
              <a:solidFill>
                <a:srgbClr val="000000"/>
              </a:solidFill>
              <a:latin typeface="Times New Roman" pitchFamily="18"/>
              <a:ea typeface="Microsoft YaHei" pitchFamily="2"/>
              <a:cs typeface="Times New Roman" pitchFamily="18"/>
            </a:endParaRPr>
          </a:p>
          <a:p>
            <a:pPr algn="just"/>
            <a:endParaRPr lang="en-US" sz="2000" dirty="0">
              <a:solidFill>
                <a:srgbClr val="000000"/>
              </a:solidFill>
              <a:latin typeface="Times New Roman" pitchFamily="18"/>
              <a:ea typeface="Microsoft YaHei" pitchFamily="2"/>
              <a:cs typeface="Times New Roman" pitchFamily="18"/>
            </a:endParaRPr>
          </a:p>
          <a:p>
            <a:pPr algn="just"/>
            <a:endParaRPr lang="ro-RO" sz="2000" dirty="0">
              <a:solidFill>
                <a:srgbClr val="000000"/>
              </a:solidFill>
              <a:latin typeface="Times New Roman" pitchFamily="18"/>
              <a:ea typeface="Microsoft YaHei" pitchFamily="2"/>
              <a:cs typeface="Times New Roman" pitchFamily="18"/>
            </a:endParaRPr>
          </a:p>
        </p:txBody>
      </p:sp>
      <p:sp>
        <p:nvSpPr>
          <p:cNvPr id="9" name="CasetăText 8">
            <a:extLst>
              <a:ext uri="{FF2B5EF4-FFF2-40B4-BE49-F238E27FC236}">
                <a16:creationId xmlns:a16="http://schemas.microsoft.com/office/drawing/2014/main" id="{2E73F62B-F90D-CD84-EB63-8B91AF27764F}"/>
              </a:ext>
            </a:extLst>
          </p:cNvPr>
          <p:cNvSpPr txBox="1"/>
          <p:nvPr/>
        </p:nvSpPr>
        <p:spPr>
          <a:xfrm>
            <a:off x="2217657" y="28667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i="0" u="none" strike="noStrike" kern="1200" cap="none" spc="0" baseline="0" dirty="0">
                <a:ln>
                  <a:noFill/>
                </a:ln>
                <a:solidFill>
                  <a:srgbClr val="16537F"/>
                </a:solidFill>
                <a:latin typeface="Gabriola" pitchFamily="82"/>
                <a:ea typeface="GungsuhChe" pitchFamily="49"/>
                <a:cs typeface="GungsuhChe" pitchFamily="49"/>
              </a:rPr>
              <a:t>Obiective</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spTree>
    <p:extLst>
      <p:ext uri="{BB962C8B-B14F-4D97-AF65-F5344CB8AC3E}">
        <p14:creationId xmlns:p14="http://schemas.microsoft.com/office/powerpoint/2010/main" val="216725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Mesaje cheie: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513907" y="896879"/>
            <a:ext cx="11164186" cy="4524315"/>
          </a:xfrm>
          <a:prstGeom prst="rect">
            <a:avLst/>
          </a:prstGeom>
        </p:spPr>
        <p:txBody>
          <a:bodyPr wrap="square">
            <a:spAutoFit/>
          </a:bodyPr>
          <a:lstStyle/>
          <a:p>
            <a:pPr marL="285750" indent="-285750" algn="just">
              <a:buFont typeface="Wingdings" pitchFamily="2" charset="2"/>
              <a:buChar char="v"/>
            </a:pPr>
            <a:r>
              <a:rPr lang="ro-RO" dirty="0">
                <a:latin typeface="Times New Roman" pitchFamily="18" charset="0"/>
                <a:cs typeface="Times New Roman" pitchFamily="18" charset="0"/>
              </a:rPr>
              <a:t>Obezitatea este o boală cu risc de deces prin </a:t>
            </a:r>
            <a:r>
              <a:rPr lang="ro-RO" dirty="0" err="1">
                <a:latin typeface="Times New Roman" pitchFamily="18" charset="0"/>
                <a:cs typeface="Times New Roman" pitchFamily="18" charset="0"/>
              </a:rPr>
              <a:t>comorbidități</a:t>
            </a:r>
            <a:r>
              <a:rPr lang="ro-RO" dirty="0">
                <a:latin typeface="Times New Roman" pitchFamily="18" charset="0"/>
                <a:cs typeface="Times New Roman" pitchFamily="18" charset="0"/>
              </a:rPr>
              <a:t>, legată de factori ai stilului de viaţă ce pot fi preveniţi, în mod special obiceiurile alimentare deficitare şi sedentarismul.​ </a:t>
            </a:r>
          </a:p>
          <a:p>
            <a:pPr marL="285750" indent="-285750" algn="just">
              <a:buFont typeface="Wingdings" pitchFamily="2" charset="2"/>
              <a:buChar char="v"/>
            </a:pPr>
            <a:r>
              <a:rPr lang="ro-RO" dirty="0">
                <a:latin typeface="Times New Roman" pitchFamily="18" charset="0"/>
                <a:cs typeface="Times New Roman" pitchFamily="18" charset="0"/>
              </a:rPr>
              <a:t>La nivel european, obezitatea la copii este foarte ridicată, are tendință de creștere și are efecte negative asupra sănătății.​ </a:t>
            </a:r>
          </a:p>
          <a:p>
            <a:pPr marL="285750" indent="-285750" algn="just">
              <a:buFont typeface="Wingdings" pitchFamily="2" charset="2"/>
              <a:buChar char="v"/>
            </a:pPr>
            <a:r>
              <a:rPr lang="ro-RO" dirty="0">
                <a:latin typeface="Times New Roman" pitchFamily="18" charset="0"/>
                <a:cs typeface="Times New Roman" pitchFamily="18" charset="0"/>
              </a:rPr>
              <a:t>Obiceiurile alimentare şi nivelul efortului fizic sunt adoptate de timpuriu, de aceea, adulţii trebuie să fie un model pentru tinerele generaţii în adoptarea unui stil de viaţă cât mai sănătos. ​ </a:t>
            </a:r>
          </a:p>
          <a:p>
            <a:pPr marL="285750" indent="-285750" algn="just">
              <a:buFont typeface="Wingdings" pitchFamily="2" charset="2"/>
              <a:buChar char="v"/>
            </a:pPr>
            <a:r>
              <a:rPr lang="ro-RO" dirty="0">
                <a:latin typeface="Times New Roman" pitchFamily="18" charset="0"/>
                <a:cs typeface="Times New Roman" pitchFamily="18" charset="0"/>
              </a:rPr>
              <a:t>La nivel individual, copiii trebuie să limiteze aportul de băuturi răcoritoare, să îl crească pe cel de legume și fructe, să consume micul dejun și să crească timpul de activitate fizică la cel puțin o oră pe zi. Timpul maxim petrecut zilnic în fața ecranului să fie de o oră.​ </a:t>
            </a:r>
          </a:p>
          <a:p>
            <a:pPr marL="285750" indent="-285750" algn="just">
              <a:buFont typeface="Wingdings" pitchFamily="2" charset="2"/>
              <a:buChar char="v"/>
            </a:pPr>
            <a:r>
              <a:rPr lang="ro-RO" dirty="0">
                <a:latin typeface="Times New Roman" pitchFamily="18" charset="0"/>
                <a:cs typeface="Times New Roman" pitchFamily="18" charset="0"/>
              </a:rPr>
              <a:t>Alegerile alimentare sănătoase și activitatea fizică să fie accesibile și disponibile prin implicarea diferiților actori din sectorul public și privat. </a:t>
            </a:r>
          </a:p>
          <a:p>
            <a:pPr marL="285750" indent="-285750" algn="just">
              <a:buFont typeface="Wingdings" pitchFamily="2" charset="2"/>
              <a:buChar char="v"/>
            </a:pPr>
            <a:r>
              <a:rPr lang="ro-RO" dirty="0">
                <a:latin typeface="Times New Roman" pitchFamily="18" charset="0"/>
                <a:cs typeface="Times New Roman" pitchFamily="18" charset="0"/>
              </a:rPr>
              <a:t>Discutați cu copiii despre problemele asociate consumului de alimente în exces sau al alimentelor nesănătoase.  </a:t>
            </a:r>
          </a:p>
          <a:p>
            <a:pPr marL="285750" indent="-285750" algn="just">
              <a:buFont typeface="Wingdings" pitchFamily="2" charset="2"/>
              <a:buChar char="v"/>
            </a:pPr>
            <a:r>
              <a:rPr lang="ro-RO" dirty="0">
                <a:latin typeface="Times New Roman" pitchFamily="18" charset="0"/>
                <a:cs typeface="Times New Roman" pitchFamily="18" charset="0"/>
              </a:rPr>
              <a:t>Fiți un exemplu pozitiv pentru copiii dumneavoastră! Nu consumați alimente nesănătoase, băuturi energizante în fața copiilor! Supravegheați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copiii</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în timp ce urmăresc materiale audio-vizuale  (inclusiv televizorul), deoarece pot fi expuși publicității la  alimente nesănătoase! </a:t>
            </a:r>
          </a:p>
          <a:p>
            <a:pPr marL="285750" indent="-285750" algn="just">
              <a:buFont typeface="Wingdings" pitchFamily="2" charset="2"/>
              <a:buChar char="v"/>
            </a:pPr>
            <a:r>
              <a:rPr lang="ro-RO" dirty="0">
                <a:latin typeface="Times New Roman" pitchFamily="18" charset="0"/>
                <a:cs typeface="Times New Roman" pitchFamily="18" charset="0"/>
              </a:rPr>
              <a:t>Implicați copiii în prepararea mesei și cumpărării alimentelor! Luați masa în familie cât mai des cu putință!</a:t>
            </a:r>
          </a:p>
        </p:txBody>
      </p:sp>
    </p:spTree>
    <p:extLst>
      <p:ext uri="{BB962C8B-B14F-4D97-AF65-F5344CB8AC3E}">
        <p14:creationId xmlns:p14="http://schemas.microsoft.com/office/powerpoint/2010/main" val="103995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Mesaje cheie pentru părinți: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600171" y="1455507"/>
            <a:ext cx="11164186" cy="4647426"/>
          </a:xfrm>
          <a:prstGeom prst="rect">
            <a:avLst/>
          </a:prstGeom>
        </p:spPr>
        <p:txBody>
          <a:bodyPr wrap="square">
            <a:spAutoFit/>
          </a:bodyPr>
          <a:lstStyle/>
          <a:p>
            <a:pPr marL="285750" indent="-285750">
              <a:buFont typeface="Wingdings" panose="05000000000000000000" pitchFamily="2" charset="2"/>
              <a:buChar char="v"/>
            </a:pPr>
            <a:r>
              <a:rPr lang="en-US" sz="1800" b="1" i="0" dirty="0">
                <a:solidFill>
                  <a:srgbClr val="1F497D"/>
                </a:solidFill>
                <a:effectLst/>
                <a:latin typeface="Times New Roman" panose="02020603050405020304" pitchFamily="18" charset="0"/>
                <a:cs typeface="Times New Roman" panose="02020603050405020304" pitchFamily="18" charset="0"/>
              </a:rPr>
              <a:t>P</a:t>
            </a:r>
            <a:r>
              <a:rPr lang="ro-RO" b="1" dirty="0">
                <a:solidFill>
                  <a:srgbClr val="1F497D"/>
                </a:solidFill>
                <a:latin typeface="Times New Roman" panose="02020603050405020304" pitchFamily="18" charset="0"/>
                <a:cs typeface="Times New Roman" panose="02020603050405020304" pitchFamily="18" charset="0"/>
              </a:rPr>
              <a:t>ă</a:t>
            </a:r>
            <a:r>
              <a:rPr lang="en-US" sz="1800" b="1" i="0" dirty="0" err="1">
                <a:solidFill>
                  <a:srgbClr val="1F497D"/>
                </a:solidFill>
                <a:effectLst/>
                <a:latin typeface="Times New Roman" panose="02020603050405020304" pitchFamily="18" charset="0"/>
                <a:cs typeface="Times New Roman" panose="02020603050405020304" pitchFamily="18" charset="0"/>
              </a:rPr>
              <a:t>rin</a:t>
            </a:r>
            <a:r>
              <a:rPr lang="ro-RO" sz="1800" b="1" i="0" dirty="0">
                <a:solidFill>
                  <a:srgbClr val="1F497D"/>
                </a:solidFill>
                <a:effectLst/>
                <a:latin typeface="Times New Roman" panose="02020603050405020304" pitchFamily="18" charset="0"/>
                <a:cs typeface="Times New Roman" panose="02020603050405020304" pitchFamily="18" charset="0"/>
              </a:rPr>
              <a:t>ț</a:t>
            </a:r>
            <a:r>
              <a:rPr lang="en-US" sz="1800" b="1" i="0" dirty="0">
                <a:solidFill>
                  <a:srgbClr val="1F497D"/>
                </a:solidFill>
                <a:effectLst/>
                <a:latin typeface="Times New Roman" panose="02020603050405020304" pitchFamily="18" charset="0"/>
                <a:cs typeface="Times New Roman" panose="02020603050405020304" pitchFamily="18" charset="0"/>
              </a:rPr>
              <a:t>ii sunt </a:t>
            </a:r>
            <a:r>
              <a:rPr lang="en-US" sz="1800" b="1" i="0" dirty="0" err="1">
                <a:solidFill>
                  <a:srgbClr val="1F497D"/>
                </a:solidFill>
                <a:effectLst/>
                <a:latin typeface="Times New Roman" panose="02020603050405020304" pitchFamily="18" charset="0"/>
                <a:cs typeface="Times New Roman" panose="02020603050405020304" pitchFamily="18" charset="0"/>
              </a:rPr>
              <a:t>responsabili</a:t>
            </a:r>
            <a:r>
              <a:rPr lang="en-US" sz="1800" b="1" i="0" dirty="0">
                <a:solidFill>
                  <a:srgbClr val="1F497D"/>
                </a:solidFill>
                <a:effectLst/>
                <a:latin typeface="Times New Roman" panose="02020603050405020304" pitchFamily="18" charset="0"/>
                <a:cs typeface="Times New Roman" panose="02020603050405020304" pitchFamily="18" charset="0"/>
              </a:rPr>
              <a:t> </a:t>
            </a:r>
            <a:r>
              <a:rPr lang="en-US" sz="1800" b="1" i="0" dirty="0" err="1">
                <a:solidFill>
                  <a:srgbClr val="1F497D"/>
                </a:solidFill>
                <a:effectLst/>
                <a:latin typeface="Times New Roman" panose="02020603050405020304" pitchFamily="18" charset="0"/>
                <a:cs typeface="Times New Roman" panose="02020603050405020304" pitchFamily="18" charset="0"/>
              </a:rPr>
              <a:t>pentru</a:t>
            </a:r>
            <a:r>
              <a:rPr lang="en-US" sz="1800" b="1" i="0" dirty="0">
                <a:solidFill>
                  <a:srgbClr val="1F497D"/>
                </a:solidFill>
                <a:effectLst/>
                <a:latin typeface="Times New Roman" panose="02020603050405020304" pitchFamily="18" charset="0"/>
                <a:cs typeface="Times New Roman" panose="02020603050405020304" pitchFamily="18" charset="0"/>
              </a:rPr>
              <a:t> </a:t>
            </a:r>
            <a:r>
              <a:rPr lang="en-US" b="1" dirty="0">
                <a:solidFill>
                  <a:srgbClr val="1F497D"/>
                </a:solidFill>
                <a:latin typeface="Times New Roman" panose="02020603050405020304" pitchFamily="18" charset="0"/>
                <a:cs typeface="Times New Roman" panose="02020603050405020304" pitchFamily="18" charset="0"/>
              </a:rPr>
              <a:t>CE, CÂT </a:t>
            </a:r>
            <a:r>
              <a:rPr lang="ro-RO" b="1" dirty="0">
                <a:solidFill>
                  <a:srgbClr val="1F497D"/>
                </a:solidFill>
                <a:latin typeface="Times New Roman" panose="02020603050405020304" pitchFamily="18" charset="0"/>
                <a:cs typeface="Times New Roman" panose="02020603050405020304" pitchFamily="18" charset="0"/>
              </a:rPr>
              <a:t>ș</a:t>
            </a:r>
            <a:r>
              <a:rPr lang="en-US" b="1" dirty="0" err="1">
                <a:solidFill>
                  <a:srgbClr val="1F497D"/>
                </a:solidFill>
                <a:latin typeface="Times New Roman" panose="02020603050405020304" pitchFamily="18" charset="0"/>
                <a:cs typeface="Times New Roman" panose="02020603050405020304" pitchFamily="18" charset="0"/>
              </a:rPr>
              <a:t>i</a:t>
            </a:r>
            <a:r>
              <a:rPr lang="en-US" b="1" dirty="0">
                <a:solidFill>
                  <a:srgbClr val="1F497D"/>
                </a:solidFill>
                <a:latin typeface="Times New Roman" panose="02020603050405020304" pitchFamily="18" charset="0"/>
                <a:cs typeface="Times New Roman" panose="02020603050405020304" pitchFamily="18" charset="0"/>
              </a:rPr>
              <a:t> CUM </a:t>
            </a:r>
            <a:r>
              <a:rPr lang="en-US" sz="1800" b="1" i="0" dirty="0">
                <a:solidFill>
                  <a:srgbClr val="1F497D"/>
                </a:solidFill>
                <a:effectLst/>
                <a:latin typeface="Times New Roman" panose="02020603050405020304" pitchFamily="18" charset="0"/>
                <a:cs typeface="Times New Roman" panose="02020603050405020304" pitchFamily="18" charset="0"/>
              </a:rPr>
              <a:t>m</a:t>
            </a:r>
            <a:r>
              <a:rPr lang="ro-RO" sz="1800" b="1" i="0" dirty="0">
                <a:solidFill>
                  <a:srgbClr val="1F497D"/>
                </a:solidFill>
                <a:effectLst/>
                <a:latin typeface="Times New Roman" panose="02020603050405020304" pitchFamily="18" charset="0"/>
                <a:cs typeface="Times New Roman" panose="02020603050405020304" pitchFamily="18" charset="0"/>
              </a:rPr>
              <a:t>ă</a:t>
            </a:r>
            <a:r>
              <a:rPr lang="en-US" sz="1800" b="1" i="0" dirty="0">
                <a:solidFill>
                  <a:srgbClr val="1F497D"/>
                </a:solidFill>
                <a:effectLst/>
                <a:latin typeface="Times New Roman" panose="02020603050405020304" pitchFamily="18" charset="0"/>
                <a:cs typeface="Times New Roman" panose="02020603050405020304" pitchFamily="18" charset="0"/>
              </a:rPr>
              <a:t>n</a:t>
            </a:r>
            <a:r>
              <a:rPr lang="ro-RO" sz="1800" b="1" i="0" dirty="0">
                <a:solidFill>
                  <a:srgbClr val="1F497D"/>
                </a:solidFill>
                <a:effectLst/>
                <a:latin typeface="Times New Roman" panose="02020603050405020304" pitchFamily="18" charset="0"/>
                <a:cs typeface="Times New Roman" panose="02020603050405020304" pitchFamily="18" charset="0"/>
              </a:rPr>
              <a:t>â</a:t>
            </a:r>
            <a:r>
              <a:rPr lang="en-US" sz="1800" b="1" i="0" dirty="0" err="1">
                <a:solidFill>
                  <a:srgbClr val="1F497D"/>
                </a:solidFill>
                <a:effectLst/>
                <a:latin typeface="Times New Roman" panose="02020603050405020304" pitchFamily="18" charset="0"/>
                <a:cs typeface="Times New Roman" panose="02020603050405020304" pitchFamily="18" charset="0"/>
              </a:rPr>
              <a:t>nc</a:t>
            </a:r>
            <a:r>
              <a:rPr lang="ro-RO" sz="1800" b="1" i="0" dirty="0">
                <a:solidFill>
                  <a:srgbClr val="1F497D"/>
                </a:solidFill>
                <a:effectLst/>
                <a:latin typeface="Times New Roman" panose="02020603050405020304" pitchFamily="18" charset="0"/>
                <a:cs typeface="Times New Roman" panose="02020603050405020304" pitchFamily="18" charset="0"/>
              </a:rPr>
              <a:t>ă</a:t>
            </a:r>
            <a:r>
              <a:rPr lang="en-US" sz="1800" b="1" i="0" dirty="0">
                <a:solidFill>
                  <a:srgbClr val="1F497D"/>
                </a:solidFill>
                <a:effectLst/>
                <a:latin typeface="Times New Roman" panose="02020603050405020304" pitchFamily="18" charset="0"/>
                <a:cs typeface="Times New Roman" panose="02020603050405020304" pitchFamily="18" charset="0"/>
              </a:rPr>
              <a:t> </a:t>
            </a:r>
            <a:r>
              <a:rPr lang="en-US" sz="1800" b="1" i="0" dirty="0" err="1">
                <a:solidFill>
                  <a:srgbClr val="1F497D"/>
                </a:solidFill>
                <a:effectLst/>
                <a:latin typeface="Times New Roman" panose="02020603050405020304" pitchFamily="18" charset="0"/>
                <a:cs typeface="Times New Roman" panose="02020603050405020304" pitchFamily="18" charset="0"/>
              </a:rPr>
              <a:t>copilul</a:t>
            </a:r>
            <a:r>
              <a:rPr lang="ro-RO" sz="1800" b="1" i="0" dirty="0">
                <a:solidFill>
                  <a:srgbClr val="1F497D"/>
                </a:solidFill>
                <a:effectLst/>
                <a:latin typeface="Times New Roman" panose="02020603050405020304" pitchFamily="18" charset="0"/>
                <a:cs typeface="Times New Roman" panose="02020603050405020304" pitchFamily="18" charset="0"/>
              </a:rPr>
              <a:t>.</a:t>
            </a:r>
          </a:p>
          <a:p>
            <a:pPr marL="285750" indent="-285750" algn="ctr">
              <a:buFont typeface="Wingdings" panose="05000000000000000000" pitchFamily="2" charset="2"/>
              <a:buChar char="v"/>
            </a:pPr>
            <a:endParaRPr lang="ro-RO" b="1" dirty="0">
              <a:solidFill>
                <a:srgbClr val="1F497D"/>
              </a:solidFill>
              <a:latin typeface="Times New Roman" panose="02020603050405020304" pitchFamily="18" charset="0"/>
              <a:cs typeface="Times New Roman" panose="02020603050405020304" pitchFamily="18" charset="0"/>
            </a:endParaRPr>
          </a:p>
          <a:p>
            <a:pPr algn="l"/>
            <a:endParaRPr lang="en-US" sz="2000" b="1"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Copilul ar trebui să mănânce zilnic 5 porții de legume și fructe</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Se recomandă 2-3 linguri de fibre alimentare în fiecare zi: cereale integrale, mazăre, linte, nuci, năut.</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Apa este cea mai bună băutură!</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Înlocuiți prăjiturile cu fructe, miere, semințe, nuci!</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Cel mult jumătate de linguriță de sare!</a:t>
            </a:r>
          </a:p>
          <a:p>
            <a:pPr marL="285750" indent="-285750">
              <a:buFont typeface="Wingdings" panose="05000000000000000000" pitchFamily="2" charset="2"/>
              <a:buChar char="v"/>
            </a:pPr>
            <a:r>
              <a:rPr lang="en-US" dirty="0">
                <a:solidFill>
                  <a:srgbClr val="1F497D"/>
                </a:solidFill>
                <a:latin typeface="Times New Roman" panose="02020603050405020304" pitchFamily="18" charset="0"/>
                <a:cs typeface="Times New Roman" panose="02020603050405020304" pitchFamily="18" charset="0"/>
              </a:rPr>
              <a:t> Nu </a:t>
            </a:r>
            <a:r>
              <a:rPr lang="en-US" dirty="0" err="1">
                <a:solidFill>
                  <a:srgbClr val="1F497D"/>
                </a:solidFill>
                <a:latin typeface="Times New Roman" panose="02020603050405020304" pitchFamily="18" charset="0"/>
                <a:cs typeface="Times New Roman" panose="02020603050405020304" pitchFamily="18" charset="0"/>
              </a:rPr>
              <a:t>recompensa</a:t>
            </a:r>
            <a:r>
              <a:rPr lang="ro-RO" dirty="0">
                <a:solidFill>
                  <a:srgbClr val="1F497D"/>
                </a:solidFill>
                <a:latin typeface="Times New Roman" panose="02020603050405020304" pitchFamily="18" charset="0"/>
                <a:cs typeface="Times New Roman" panose="02020603050405020304" pitchFamily="18" charset="0"/>
              </a:rPr>
              <a:t>ț</a:t>
            </a:r>
            <a:r>
              <a:rPr lang="en-US" dirty="0" err="1">
                <a:solidFill>
                  <a:srgbClr val="1F497D"/>
                </a:solidFill>
                <a:latin typeface="Times New Roman" panose="02020603050405020304" pitchFamily="18" charset="0"/>
                <a:cs typeface="Times New Roman" panose="02020603050405020304" pitchFamily="18" charset="0"/>
              </a:rPr>
              <a:t>i</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copilul</a:t>
            </a:r>
            <a:r>
              <a:rPr lang="en-US" dirty="0">
                <a:solidFill>
                  <a:srgbClr val="1F497D"/>
                </a:solidFill>
                <a:latin typeface="Times New Roman" panose="02020603050405020304" pitchFamily="18" charset="0"/>
                <a:cs typeface="Times New Roman" panose="02020603050405020304" pitchFamily="18" charset="0"/>
              </a:rPr>
              <a:t> cu </a:t>
            </a:r>
            <a:r>
              <a:rPr lang="en-US" dirty="0" err="1">
                <a:solidFill>
                  <a:srgbClr val="1F497D"/>
                </a:solidFill>
                <a:latin typeface="Times New Roman" panose="02020603050405020304" pitchFamily="18" charset="0"/>
                <a:cs typeface="Times New Roman" panose="02020603050405020304" pitchFamily="18" charset="0"/>
              </a:rPr>
              <a:t>alimente</a:t>
            </a:r>
            <a:r>
              <a:rPr lang="en-US" dirty="0">
                <a:solidFill>
                  <a:srgbClr val="1F497D"/>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dirty="0" err="1">
                <a:solidFill>
                  <a:srgbClr val="1F497D"/>
                </a:solidFill>
                <a:latin typeface="Times New Roman" panose="02020603050405020304" pitchFamily="18" charset="0"/>
                <a:cs typeface="Times New Roman" panose="02020603050405020304" pitchFamily="18" charset="0"/>
              </a:rPr>
              <a:t>Fixa</a:t>
            </a:r>
            <a:r>
              <a:rPr lang="ro-RO" dirty="0">
                <a:solidFill>
                  <a:srgbClr val="1F497D"/>
                </a:solidFill>
                <a:latin typeface="Times New Roman" panose="02020603050405020304" pitchFamily="18" charset="0"/>
                <a:cs typeface="Times New Roman" panose="02020603050405020304" pitchFamily="18" charset="0"/>
              </a:rPr>
              <a:t>ț</a:t>
            </a:r>
            <a:r>
              <a:rPr lang="en-US" dirty="0" err="1">
                <a:solidFill>
                  <a:srgbClr val="1F497D"/>
                </a:solidFill>
                <a:latin typeface="Times New Roman" panose="02020603050405020304" pitchFamily="18" charset="0"/>
                <a:cs typeface="Times New Roman" panose="02020603050405020304" pitchFamily="18" charset="0"/>
              </a:rPr>
              <a:t>i</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momentele</a:t>
            </a:r>
            <a:r>
              <a:rPr lang="en-US" dirty="0">
                <a:solidFill>
                  <a:srgbClr val="1F497D"/>
                </a:solidFill>
                <a:latin typeface="Times New Roman" panose="02020603050405020304" pitchFamily="18" charset="0"/>
                <a:cs typeface="Times New Roman" panose="02020603050405020304" pitchFamily="18" charset="0"/>
              </a:rPr>
              <a:t> </a:t>
            </a:r>
            <a:r>
              <a:rPr lang="ro-RO" dirty="0" err="1">
                <a:solidFill>
                  <a:srgbClr val="1F497D"/>
                </a:solidFill>
                <a:latin typeface="Times New Roman" panose="02020603050405020304" pitchFamily="18" charset="0"/>
                <a:cs typeface="Times New Roman" panose="02020603050405020304" pitchFamily="18" charset="0"/>
              </a:rPr>
              <a:t>cân</a:t>
            </a:r>
            <a:r>
              <a:rPr lang="en-US" dirty="0">
                <a:solidFill>
                  <a:srgbClr val="1F497D"/>
                </a:solidFill>
                <a:latin typeface="Times New Roman" panose="02020603050405020304" pitchFamily="18" charset="0"/>
                <a:cs typeface="Times New Roman" panose="02020603050405020304" pitchFamily="18" charset="0"/>
              </a:rPr>
              <a:t>d se </a:t>
            </a:r>
            <a:r>
              <a:rPr lang="en-US" dirty="0" err="1">
                <a:solidFill>
                  <a:srgbClr val="1F497D"/>
                </a:solidFill>
                <a:latin typeface="Times New Roman" panose="02020603050405020304" pitchFamily="18" charset="0"/>
                <a:cs typeface="Times New Roman" panose="02020603050405020304" pitchFamily="18" charset="0"/>
              </a:rPr>
              <a:t>serveşte</a:t>
            </a:r>
            <a:r>
              <a:rPr lang="en-US" dirty="0">
                <a:solidFill>
                  <a:srgbClr val="1F497D"/>
                </a:solidFill>
                <a:latin typeface="Times New Roman" panose="02020603050405020304" pitchFamily="18" charset="0"/>
                <a:cs typeface="Times New Roman" panose="02020603050405020304" pitchFamily="18" charset="0"/>
              </a:rPr>
              <a:t> masa</a:t>
            </a:r>
            <a:r>
              <a:rPr lang="ro-RO" dirty="0">
                <a:solidFill>
                  <a:srgbClr val="1F497D"/>
                </a:solidFill>
                <a:latin typeface="Times New Roman" panose="02020603050405020304" pitchFamily="18" charset="0"/>
                <a:cs typeface="Times New Roman" panose="02020603050405020304" pitchFamily="18" charset="0"/>
              </a:rPr>
              <a:t>, la ore fixe!</a:t>
            </a:r>
            <a:endParaRPr lang="en-US" dirty="0">
              <a:solidFill>
                <a:srgbClr val="1F49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solidFill>
                  <a:srgbClr val="1F497D"/>
                </a:solidFill>
                <a:latin typeface="Times New Roman" panose="02020603050405020304" pitchFamily="18" charset="0"/>
                <a:cs typeface="Times New Roman" panose="02020603050405020304" pitchFamily="18" charset="0"/>
              </a:rPr>
              <a:t>Reduce</a:t>
            </a:r>
            <a:r>
              <a:rPr lang="ro-RO" dirty="0">
                <a:solidFill>
                  <a:srgbClr val="1F497D"/>
                </a:solidFill>
                <a:latin typeface="Times New Roman" panose="02020603050405020304" pitchFamily="18" charset="0"/>
                <a:cs typeface="Times New Roman" panose="02020603050405020304" pitchFamily="18" charset="0"/>
              </a:rPr>
              <a:t>ț</a:t>
            </a:r>
            <a:r>
              <a:rPr lang="en-US" dirty="0" err="1">
                <a:solidFill>
                  <a:srgbClr val="1F497D"/>
                </a:solidFill>
                <a:latin typeface="Times New Roman" panose="02020603050405020304" pitchFamily="18" charset="0"/>
                <a:cs typeface="Times New Roman" panose="02020603050405020304" pitchFamily="18" charset="0"/>
              </a:rPr>
              <a:t>i</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timpul</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petrecut</a:t>
            </a:r>
            <a:r>
              <a:rPr lang="en-US" dirty="0">
                <a:solidFill>
                  <a:srgbClr val="1F497D"/>
                </a:solidFill>
                <a:latin typeface="Times New Roman" panose="02020603050405020304" pitchFamily="18" charset="0"/>
                <a:cs typeface="Times New Roman" panose="02020603050405020304" pitchFamily="18" charset="0"/>
              </a:rPr>
              <a:t> </a:t>
            </a:r>
            <a:r>
              <a:rPr lang="ro-RO" dirty="0">
                <a:solidFill>
                  <a:srgbClr val="1F497D"/>
                </a:solidFill>
                <a:latin typeface="Times New Roman" panose="02020603050405020304" pitchFamily="18" charset="0"/>
                <a:cs typeface="Times New Roman" panose="02020603050405020304" pitchFamily="18" charset="0"/>
              </a:rPr>
              <a:t>în fața</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ecranel</a:t>
            </a:r>
            <a:r>
              <a:rPr lang="ro-RO" dirty="0">
                <a:solidFill>
                  <a:srgbClr val="1F497D"/>
                </a:solidFill>
                <a:latin typeface="Times New Roman" panose="02020603050405020304" pitchFamily="18" charset="0"/>
                <a:cs typeface="Times New Roman" panose="02020603050405020304" pitchFamily="18" charset="0"/>
              </a:rPr>
              <a:t>or</a:t>
            </a:r>
            <a:r>
              <a:rPr lang="en-US" dirty="0">
                <a:solidFill>
                  <a:srgbClr val="1F497D"/>
                </a:solidFill>
                <a:latin typeface="Times New Roman" panose="02020603050405020304" pitchFamily="18" charset="0"/>
                <a:cs typeface="Times New Roman" panose="02020603050405020304" pitchFamily="18" charset="0"/>
              </a:rPr>
              <a:t> (TV, </a:t>
            </a:r>
            <a:r>
              <a:rPr lang="en-US" dirty="0" err="1">
                <a:solidFill>
                  <a:srgbClr val="1F497D"/>
                </a:solidFill>
                <a:latin typeface="Times New Roman" panose="02020603050405020304" pitchFamily="18" charset="0"/>
                <a:cs typeface="Times New Roman" panose="02020603050405020304" pitchFamily="18" charset="0"/>
              </a:rPr>
              <a:t>tableta</a:t>
            </a:r>
            <a:r>
              <a:rPr lang="en-US" dirty="0">
                <a:solidFill>
                  <a:srgbClr val="1F497D"/>
                </a:solidFill>
                <a:latin typeface="Times New Roman" panose="02020603050405020304" pitchFamily="18" charset="0"/>
                <a:cs typeface="Times New Roman" panose="02020603050405020304" pitchFamily="18" charset="0"/>
              </a:rPr>
              <a:t>, PC, </a:t>
            </a:r>
            <a:r>
              <a:rPr lang="en-US" dirty="0" err="1">
                <a:solidFill>
                  <a:srgbClr val="1F497D"/>
                </a:solidFill>
                <a:latin typeface="Times New Roman" panose="02020603050405020304" pitchFamily="18" charset="0"/>
                <a:cs typeface="Times New Roman" panose="02020603050405020304" pitchFamily="18" charset="0"/>
              </a:rPr>
              <a:t>telefon</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mobil</a:t>
            </a:r>
            <a:r>
              <a:rPr lang="en-US" dirty="0">
                <a:solidFill>
                  <a:srgbClr val="1F497D"/>
                </a:solidFill>
                <a:latin typeface="Times New Roman" panose="02020603050405020304" pitchFamily="18" charset="0"/>
                <a:cs typeface="Times New Roman" panose="02020603050405020304" pitchFamily="18" charset="0"/>
              </a:rPr>
              <a:t>)</a:t>
            </a:r>
            <a:r>
              <a:rPr lang="ro-RO" dirty="0">
                <a:solidFill>
                  <a:srgbClr val="1F497D"/>
                </a:solidFill>
                <a:latin typeface="Times New Roman" panose="02020603050405020304" pitchFamily="18" charset="0"/>
                <a:cs typeface="Times New Roman" panose="02020603050405020304" pitchFamily="18" charset="0"/>
              </a:rPr>
              <a:t>!</a:t>
            </a:r>
            <a:endParaRPr lang="en-US" dirty="0">
              <a:solidFill>
                <a:srgbClr val="1F49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err="1">
                <a:solidFill>
                  <a:srgbClr val="1F497D"/>
                </a:solidFill>
                <a:latin typeface="Times New Roman" panose="02020603050405020304" pitchFamily="18" charset="0"/>
                <a:cs typeface="Times New Roman" panose="02020603050405020304" pitchFamily="18" charset="0"/>
              </a:rPr>
              <a:t>Stimula</a:t>
            </a:r>
            <a:r>
              <a:rPr lang="ro-RO" dirty="0">
                <a:solidFill>
                  <a:srgbClr val="1F497D"/>
                </a:solidFill>
                <a:latin typeface="Times New Roman" panose="02020603050405020304" pitchFamily="18" charset="0"/>
                <a:cs typeface="Times New Roman" panose="02020603050405020304" pitchFamily="18" charset="0"/>
              </a:rPr>
              <a:t>ț</a:t>
            </a:r>
            <a:r>
              <a:rPr lang="en-US" dirty="0" err="1">
                <a:solidFill>
                  <a:srgbClr val="1F497D"/>
                </a:solidFill>
                <a:latin typeface="Times New Roman" panose="02020603050405020304" pitchFamily="18" charset="0"/>
                <a:cs typeface="Times New Roman" panose="02020603050405020304" pitchFamily="18" charset="0"/>
              </a:rPr>
              <a:t>i</a:t>
            </a:r>
            <a:r>
              <a:rPr lang="en-US" dirty="0">
                <a:solidFill>
                  <a:srgbClr val="1F497D"/>
                </a:solidFill>
                <a:latin typeface="Times New Roman" panose="02020603050405020304" pitchFamily="18" charset="0"/>
                <a:cs typeface="Times New Roman" panose="02020603050405020304" pitchFamily="18" charset="0"/>
              </a:rPr>
              <a:t> </a:t>
            </a:r>
            <a:r>
              <a:rPr lang="en-US" dirty="0" err="1">
                <a:solidFill>
                  <a:srgbClr val="1F497D"/>
                </a:solidFill>
                <a:latin typeface="Times New Roman" panose="02020603050405020304" pitchFamily="18" charset="0"/>
                <a:cs typeface="Times New Roman" panose="02020603050405020304" pitchFamily="18" charset="0"/>
              </a:rPr>
              <a:t>copilul</a:t>
            </a:r>
            <a:r>
              <a:rPr lang="en-US" dirty="0">
                <a:solidFill>
                  <a:srgbClr val="1F497D"/>
                </a:solidFill>
                <a:latin typeface="Times New Roman" panose="02020603050405020304" pitchFamily="18" charset="0"/>
                <a:cs typeface="Times New Roman" panose="02020603050405020304" pitchFamily="18" charset="0"/>
              </a:rPr>
              <a:t> s</a:t>
            </a:r>
            <a:r>
              <a:rPr lang="ro-RO" dirty="0">
                <a:solidFill>
                  <a:srgbClr val="1F497D"/>
                </a:solidFill>
                <a:latin typeface="Times New Roman" panose="02020603050405020304" pitchFamily="18" charset="0"/>
                <a:cs typeface="Times New Roman" panose="02020603050405020304" pitchFamily="18" charset="0"/>
              </a:rPr>
              <a:t>ă</a:t>
            </a:r>
            <a:r>
              <a:rPr lang="en-US" dirty="0">
                <a:solidFill>
                  <a:srgbClr val="1F497D"/>
                </a:solidFill>
                <a:latin typeface="Times New Roman" panose="02020603050405020304" pitchFamily="18" charset="0"/>
                <a:cs typeface="Times New Roman" panose="02020603050405020304" pitchFamily="18" charset="0"/>
              </a:rPr>
              <a:t> fie </a:t>
            </a:r>
            <a:r>
              <a:rPr lang="en-US" dirty="0" err="1">
                <a:solidFill>
                  <a:srgbClr val="1F497D"/>
                </a:solidFill>
                <a:latin typeface="Times New Roman" panose="02020603050405020304" pitchFamily="18" charset="0"/>
                <a:cs typeface="Times New Roman" panose="02020603050405020304" pitchFamily="18" charset="0"/>
              </a:rPr>
              <a:t>activ</a:t>
            </a:r>
            <a:r>
              <a:rPr lang="ro-RO" dirty="0">
                <a:solidFill>
                  <a:srgbClr val="1F497D"/>
                </a:solidFill>
                <a:latin typeface="Times New Roman" panose="02020603050405020304" pitchFamily="18" charset="0"/>
                <a:cs typeface="Times New Roman" panose="02020603050405020304" pitchFamily="18" charset="0"/>
              </a:rPr>
              <a:t>! Copilul să se miște mai mult și să stea mai puțin!</a:t>
            </a:r>
          </a:p>
          <a:p>
            <a:pPr algn="l"/>
            <a:endParaRPr lang="ro-RO" sz="2000" dirty="0">
              <a:solidFill>
                <a:srgbClr val="1F497D"/>
              </a:solidFill>
              <a:latin typeface="Times New Roman" panose="02020603050405020304" pitchFamily="18" charset="0"/>
              <a:cs typeface="Times New Roman" panose="02020603050405020304" pitchFamily="18" charset="0"/>
            </a:endParaRPr>
          </a:p>
          <a:p>
            <a:pPr algn="l"/>
            <a:endParaRPr lang="ro-RO" sz="2000" b="0" i="0" dirty="0">
              <a:solidFill>
                <a:srgbClr val="000000"/>
              </a:solidFill>
              <a:effectLst/>
              <a:latin typeface="Times New Roman" panose="02020603050405020304" pitchFamily="18" charset="0"/>
              <a:cs typeface="Times New Roman" panose="02020603050405020304" pitchFamily="18" charset="0"/>
            </a:endParaRPr>
          </a:p>
          <a:p>
            <a:pPr algn="l"/>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Wingdings" pitchFamily="2" charset="2"/>
              <a:buChar char="v"/>
            </a:pPr>
            <a:r>
              <a:rPr lang="ro-RO" b="1" dirty="0">
                <a:solidFill>
                  <a:srgbClr val="1F497D"/>
                </a:solidFill>
                <a:latin typeface="Times New Roman" panose="02020603050405020304" pitchFamily="18" charset="0"/>
                <a:cs typeface="Times New Roman" panose="02020603050405020304" pitchFamily="18" charset="0"/>
              </a:rPr>
              <a:t>	</a:t>
            </a:r>
            <a:r>
              <a:rPr lang="en-US" b="1" dirty="0">
                <a:solidFill>
                  <a:srgbClr val="1F497D"/>
                </a:solidFill>
                <a:latin typeface="Times New Roman" panose="02020603050405020304" pitchFamily="18" charset="0"/>
                <a:cs typeface="Times New Roman" panose="02020603050405020304" pitchFamily="18" charset="0"/>
              </a:rPr>
              <a:t>S</a:t>
            </a:r>
            <a:r>
              <a:rPr lang="ro-RO" b="1" dirty="0">
                <a:solidFill>
                  <a:srgbClr val="1F497D"/>
                </a:solidFill>
                <a:latin typeface="Times New Roman" panose="02020603050405020304" pitchFamily="18" charset="0"/>
                <a:cs typeface="Times New Roman" panose="02020603050405020304" pitchFamily="18" charset="0"/>
              </a:rPr>
              <a:t>ă</a:t>
            </a:r>
            <a:r>
              <a:rPr lang="en-US" b="1" dirty="0">
                <a:solidFill>
                  <a:srgbClr val="1F497D"/>
                </a:solidFill>
                <a:latin typeface="Times New Roman" panose="02020603050405020304" pitchFamily="18" charset="0"/>
                <a:cs typeface="Times New Roman" panose="02020603050405020304" pitchFamily="18" charset="0"/>
              </a:rPr>
              <a:t> </a:t>
            </a:r>
            <a:r>
              <a:rPr lang="en-US" b="1" dirty="0" err="1">
                <a:solidFill>
                  <a:srgbClr val="1F497D"/>
                </a:solidFill>
                <a:latin typeface="Times New Roman" panose="02020603050405020304" pitchFamily="18" charset="0"/>
                <a:cs typeface="Times New Roman" panose="02020603050405020304" pitchFamily="18" charset="0"/>
              </a:rPr>
              <a:t>cre</a:t>
            </a:r>
            <a:r>
              <a:rPr lang="ro-RO" b="1" dirty="0">
                <a:solidFill>
                  <a:srgbClr val="1F497D"/>
                </a:solidFill>
                <a:latin typeface="Times New Roman" panose="02020603050405020304" pitchFamily="18" charset="0"/>
                <a:cs typeface="Times New Roman" panose="02020603050405020304" pitchFamily="18" charset="0"/>
              </a:rPr>
              <a:t>ș</a:t>
            </a:r>
            <a:r>
              <a:rPr lang="en-US" b="1" dirty="0" err="1">
                <a:solidFill>
                  <a:srgbClr val="1F497D"/>
                </a:solidFill>
                <a:latin typeface="Times New Roman" panose="02020603050405020304" pitchFamily="18" charset="0"/>
                <a:cs typeface="Times New Roman" panose="02020603050405020304" pitchFamily="18" charset="0"/>
              </a:rPr>
              <a:t>ti</a:t>
            </a:r>
            <a:r>
              <a:rPr lang="en-US" b="1" dirty="0">
                <a:solidFill>
                  <a:srgbClr val="1F497D"/>
                </a:solidFill>
                <a:latin typeface="Times New Roman" panose="02020603050405020304" pitchFamily="18" charset="0"/>
                <a:cs typeface="Times New Roman" panose="02020603050405020304" pitchFamily="18" charset="0"/>
              </a:rPr>
              <a:t> </a:t>
            </a:r>
            <a:r>
              <a:rPr lang="en-US" b="1" dirty="0" err="1">
                <a:solidFill>
                  <a:srgbClr val="1F497D"/>
                </a:solidFill>
                <a:latin typeface="Times New Roman" panose="02020603050405020304" pitchFamily="18" charset="0"/>
                <a:cs typeface="Times New Roman" panose="02020603050405020304" pitchFamily="18" charset="0"/>
              </a:rPr>
              <a:t>copii</a:t>
            </a:r>
            <a:r>
              <a:rPr lang="en-US" b="1" dirty="0">
                <a:solidFill>
                  <a:srgbClr val="1F497D"/>
                </a:solidFill>
                <a:latin typeface="Times New Roman" panose="02020603050405020304" pitchFamily="18" charset="0"/>
                <a:cs typeface="Times New Roman" panose="02020603050405020304" pitchFamily="18" charset="0"/>
              </a:rPr>
              <a:t> s</a:t>
            </a:r>
            <a:r>
              <a:rPr lang="ro-RO" b="1" dirty="0">
                <a:solidFill>
                  <a:srgbClr val="1F497D"/>
                </a:solidFill>
                <a:latin typeface="Times New Roman" panose="02020603050405020304" pitchFamily="18" charset="0"/>
                <a:cs typeface="Times New Roman" panose="02020603050405020304" pitchFamily="18" charset="0"/>
              </a:rPr>
              <a:t>ă</a:t>
            </a:r>
            <a:r>
              <a:rPr lang="en-US" b="1" dirty="0">
                <a:solidFill>
                  <a:srgbClr val="1F497D"/>
                </a:solidFill>
                <a:latin typeface="Times New Roman" panose="02020603050405020304" pitchFamily="18" charset="0"/>
                <a:cs typeface="Times New Roman" panose="02020603050405020304" pitchFamily="18" charset="0"/>
              </a:rPr>
              <a:t>n</a:t>
            </a:r>
            <a:r>
              <a:rPr lang="ro-RO" b="1" dirty="0">
                <a:solidFill>
                  <a:srgbClr val="1F497D"/>
                </a:solidFill>
                <a:latin typeface="Times New Roman" panose="02020603050405020304" pitchFamily="18" charset="0"/>
                <a:cs typeface="Times New Roman" panose="02020603050405020304" pitchFamily="18" charset="0"/>
              </a:rPr>
              <a:t>ă</a:t>
            </a:r>
            <a:r>
              <a:rPr lang="en-US" b="1" dirty="0">
                <a:solidFill>
                  <a:srgbClr val="1F497D"/>
                </a:solidFill>
                <a:latin typeface="Times New Roman" panose="02020603050405020304" pitchFamily="18" charset="0"/>
                <a:cs typeface="Times New Roman" panose="02020603050405020304" pitchFamily="18" charset="0"/>
              </a:rPr>
              <a:t>to</a:t>
            </a:r>
            <a:r>
              <a:rPr lang="ro-RO" b="1" dirty="0">
                <a:solidFill>
                  <a:srgbClr val="1F497D"/>
                </a:solidFill>
                <a:latin typeface="Times New Roman" panose="02020603050405020304" pitchFamily="18" charset="0"/>
                <a:cs typeface="Times New Roman" panose="02020603050405020304" pitchFamily="18" charset="0"/>
              </a:rPr>
              <a:t>ș</a:t>
            </a:r>
            <a:r>
              <a:rPr lang="en-US" b="1" dirty="0" err="1">
                <a:solidFill>
                  <a:srgbClr val="1F497D"/>
                </a:solidFill>
                <a:latin typeface="Times New Roman" panose="02020603050405020304" pitchFamily="18" charset="0"/>
                <a:cs typeface="Times New Roman" panose="02020603050405020304" pitchFamily="18" charset="0"/>
              </a:rPr>
              <a:t>i</a:t>
            </a:r>
            <a:r>
              <a:rPr lang="en-US" b="1" dirty="0">
                <a:solidFill>
                  <a:srgbClr val="1F497D"/>
                </a:solidFill>
                <a:latin typeface="Times New Roman" panose="02020603050405020304" pitchFamily="18" charset="0"/>
                <a:cs typeface="Times New Roman" panose="02020603050405020304" pitchFamily="18" charset="0"/>
              </a:rPr>
              <a:t> </a:t>
            </a:r>
            <a:r>
              <a:rPr lang="en-US" b="1" dirty="0" err="1">
                <a:solidFill>
                  <a:srgbClr val="1F497D"/>
                </a:solidFill>
                <a:latin typeface="Times New Roman" panose="02020603050405020304" pitchFamily="18" charset="0"/>
                <a:cs typeface="Times New Roman" panose="02020603050405020304" pitchFamily="18" charset="0"/>
              </a:rPr>
              <a:t>este</a:t>
            </a:r>
            <a:r>
              <a:rPr lang="en-US" b="1" dirty="0">
                <a:solidFill>
                  <a:srgbClr val="1F497D"/>
                </a:solidFill>
                <a:latin typeface="Times New Roman" panose="02020603050405020304" pitchFamily="18" charset="0"/>
                <a:cs typeface="Times New Roman" panose="02020603050405020304" pitchFamily="18" charset="0"/>
              </a:rPr>
              <a:t> o </a:t>
            </a:r>
            <a:r>
              <a:rPr lang="en-US" b="1" dirty="0" err="1">
                <a:solidFill>
                  <a:srgbClr val="1F497D"/>
                </a:solidFill>
                <a:latin typeface="Times New Roman" panose="02020603050405020304" pitchFamily="18" charset="0"/>
                <a:cs typeface="Times New Roman" panose="02020603050405020304" pitchFamily="18" charset="0"/>
              </a:rPr>
              <a:t>provocare</a:t>
            </a:r>
            <a:r>
              <a:rPr lang="ro-RO" b="1" dirty="0">
                <a:solidFill>
                  <a:srgbClr val="1F497D"/>
                </a:solidFill>
                <a:latin typeface="Times New Roman" panose="02020603050405020304" pitchFamily="18" charset="0"/>
                <a:cs typeface="Times New Roman" panose="02020603050405020304" pitchFamily="18" charset="0"/>
              </a:rPr>
              <a:t>.</a:t>
            </a:r>
            <a:endParaRPr lang="ro-RO" dirty="0">
              <a:latin typeface="Times New Roman" pitchFamily="18" charset="0"/>
              <a:cs typeface="Times New Roman" pitchFamily="18" charset="0"/>
            </a:endParaRPr>
          </a:p>
        </p:txBody>
      </p:sp>
    </p:spTree>
    <p:extLst>
      <p:ext uri="{BB962C8B-B14F-4D97-AF65-F5344CB8AC3E}">
        <p14:creationId xmlns:p14="http://schemas.microsoft.com/office/powerpoint/2010/main" val="17215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Mesaje cheie pentru copii: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600171" y="1455507"/>
            <a:ext cx="11164186" cy="4431983"/>
          </a:xfrm>
          <a:prstGeom prst="rect">
            <a:avLst/>
          </a:prstGeom>
        </p:spPr>
        <p:txBody>
          <a:bodyPr wrap="square">
            <a:spAutoFit/>
          </a:bodyPr>
          <a:lstStyle/>
          <a:p>
            <a:pPr marL="285750" indent="-285750">
              <a:buFont typeface="Wingdings" panose="05000000000000000000" pitchFamily="2" charset="2"/>
              <a:buChar char="v"/>
            </a:pPr>
            <a:r>
              <a:rPr lang="ro-RO" sz="1800" b="1" i="0" dirty="0">
                <a:solidFill>
                  <a:srgbClr val="1F497D"/>
                </a:solidFill>
                <a:effectLst/>
                <a:latin typeface="Times New Roman" panose="02020603050405020304" pitchFamily="18" charset="0"/>
                <a:cs typeface="Times New Roman" panose="02020603050405020304" pitchFamily="18" charset="0"/>
              </a:rPr>
              <a:t>Cinci obiceiuri ale copiilor isteți și curajoși.</a:t>
            </a:r>
          </a:p>
          <a:p>
            <a:pPr marL="285750" indent="-285750" algn="ctr">
              <a:buFont typeface="Wingdings" panose="05000000000000000000" pitchFamily="2" charset="2"/>
              <a:buChar char="v"/>
            </a:pPr>
            <a:endParaRPr lang="ro-RO" b="1" dirty="0">
              <a:solidFill>
                <a:srgbClr val="1F49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Petrec o oră pe zi făcând activitate fizică</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Mănâncă cel puțin 5 porții de legume și frcute în fiecare zi</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Mănâncă puțin la fiecare masă</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Respectă orele de masă</a:t>
            </a:r>
          </a:p>
          <a:p>
            <a:pPr marL="285750" indent="-285750">
              <a:buFont typeface="Wingdings" panose="05000000000000000000" pitchFamily="2" charset="2"/>
              <a:buChar char="v"/>
            </a:pPr>
            <a:r>
              <a:rPr lang="ro-RO" dirty="0">
                <a:solidFill>
                  <a:srgbClr val="1F497D"/>
                </a:solidFill>
                <a:latin typeface="Times New Roman" panose="02020603050405020304" pitchFamily="18" charset="0"/>
                <a:cs typeface="Times New Roman" panose="02020603050405020304" pitchFamily="18" charset="0"/>
              </a:rPr>
              <a:t>Beau apă, nu suc!</a:t>
            </a:r>
          </a:p>
          <a:p>
            <a:pPr marL="285750" indent="-285750">
              <a:buFont typeface="Wingdings" panose="05000000000000000000" pitchFamily="2" charset="2"/>
              <a:buChar char="v"/>
            </a:pPr>
            <a:endParaRPr lang="ro-RO" dirty="0">
              <a:solidFill>
                <a:srgbClr val="1F49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ro-RO" dirty="0">
              <a:solidFill>
                <a:srgbClr val="1F49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ro-RO" sz="2000" b="1" i="0" dirty="0">
                <a:solidFill>
                  <a:srgbClr val="1F497D"/>
                </a:solidFill>
                <a:effectLst/>
                <a:latin typeface="Times New Roman" panose="02020603050405020304" pitchFamily="18" charset="0"/>
                <a:cs typeface="Times New Roman" panose="02020603050405020304" pitchFamily="18" charset="0"/>
              </a:rPr>
              <a:t>Cum arată farfuria ta?</a:t>
            </a:r>
          </a:p>
          <a:p>
            <a:pPr marL="285750" indent="-285750">
              <a:buFont typeface="Wingdings" panose="05000000000000000000" pitchFamily="2" charset="2"/>
              <a:buChar char="v"/>
            </a:pPr>
            <a:r>
              <a:rPr lang="ro-RO" sz="2000" dirty="0">
                <a:solidFill>
                  <a:srgbClr val="1F497D"/>
                </a:solidFill>
                <a:latin typeface="Times New Roman" panose="02020603050405020304" pitchFamily="18" charset="0"/>
                <a:cs typeface="Times New Roman" panose="02020603050405020304" pitchFamily="18" charset="0"/>
              </a:rPr>
              <a:t>Jumătate din farfurie trebuie să conțină legume și fructe</a:t>
            </a:r>
          </a:p>
          <a:p>
            <a:pPr marL="285750" indent="-285750">
              <a:buFont typeface="Wingdings" panose="05000000000000000000" pitchFamily="2" charset="2"/>
              <a:buChar char="v"/>
            </a:pPr>
            <a:r>
              <a:rPr lang="ro-RO" sz="2000" i="0" dirty="0">
                <a:solidFill>
                  <a:srgbClr val="1F497D"/>
                </a:solidFill>
                <a:effectLst/>
                <a:latin typeface="Times New Roman" panose="02020603050405020304" pitchFamily="18" charset="0"/>
                <a:cs typeface="Times New Roman" panose="02020603050405020304" pitchFamily="18" charset="0"/>
              </a:rPr>
              <a:t>Carnea, peștele sunt sănătoase pentru creier, laptale și produsele lactate întăresc oasele și dinții.</a:t>
            </a:r>
          </a:p>
          <a:p>
            <a:pPr marL="285750" indent="-285750">
              <a:buFont typeface="Wingdings" panose="05000000000000000000" pitchFamily="2" charset="2"/>
              <a:buChar char="v"/>
            </a:pPr>
            <a:r>
              <a:rPr lang="ro-RO" sz="2000" dirty="0">
                <a:solidFill>
                  <a:srgbClr val="1F497D"/>
                </a:solidFill>
                <a:latin typeface="Times New Roman" panose="02020603050405020304" pitchFamily="18" charset="0"/>
                <a:cs typeface="Times New Roman" panose="02020603050405020304" pitchFamily="18" charset="0"/>
              </a:rPr>
              <a:t>Cerealele integrale umplu burtica.</a:t>
            </a:r>
            <a:endParaRPr lang="ro-RO" sz="2000" i="0" dirty="0">
              <a:solidFill>
                <a:srgbClr val="1F497D"/>
              </a:solidFill>
              <a:effectLst/>
              <a:latin typeface="Times New Roman" panose="02020603050405020304" pitchFamily="18" charset="0"/>
              <a:cs typeface="Times New Roman" panose="02020603050405020304" pitchFamily="18" charset="0"/>
            </a:endParaRPr>
          </a:p>
          <a:p>
            <a:pPr algn="l"/>
            <a:endParaRPr lang="ro-RO" sz="2000" b="0" i="0" dirty="0">
              <a:solidFill>
                <a:srgbClr val="000000"/>
              </a:solidFill>
              <a:effectLst/>
              <a:latin typeface="Times New Roman" panose="02020603050405020304" pitchFamily="18" charset="0"/>
              <a:cs typeface="Times New Roman" panose="02020603050405020304" pitchFamily="18" charset="0"/>
            </a:endParaRPr>
          </a:p>
          <a:p>
            <a:pPr algn="l"/>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3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en-US" sz="3200" b="1" dirty="0" err="1">
                <a:solidFill>
                  <a:srgbClr val="16537F"/>
                </a:solidFill>
                <a:latin typeface="Gabriola" pitchFamily="82"/>
                <a:ea typeface="GungsuhChe" pitchFamily="49"/>
                <a:cs typeface="GungsuhChe" pitchFamily="49"/>
              </a:rPr>
              <a:t>Activit</a:t>
            </a:r>
            <a:r>
              <a:rPr lang="ro-RO" sz="3200" b="1" dirty="0" err="1">
                <a:solidFill>
                  <a:srgbClr val="16537F"/>
                </a:solidFill>
                <a:latin typeface="Gabriola" pitchFamily="82"/>
                <a:ea typeface="GungsuhChe" pitchFamily="49"/>
                <a:cs typeface="GungsuhChe" pitchFamily="49"/>
              </a:rPr>
              <a:t>ăți</a:t>
            </a:r>
            <a:r>
              <a:rPr lang="ro-RO" sz="3200" b="1" dirty="0">
                <a:solidFill>
                  <a:srgbClr val="16537F"/>
                </a:solidFill>
                <a:latin typeface="Gabriola" pitchFamily="82"/>
                <a:ea typeface="GungsuhChe" pitchFamily="49"/>
                <a:cs typeface="GungsuhChe" pitchFamily="49"/>
              </a:rPr>
              <a:t> recomandate: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513907" y="896879"/>
            <a:ext cx="11164186" cy="3857466"/>
          </a:xfrm>
          <a:prstGeom prst="rect">
            <a:avLst/>
          </a:prstGeom>
        </p:spPr>
        <p:txBody>
          <a:bodyPr wrap="square">
            <a:spAutoFit/>
          </a:bodyPr>
          <a:lstStyle/>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Postarea materialelor </a:t>
            </a:r>
            <a:r>
              <a:rPr lang="ro-RO" altLang="en-US" sz="1800" dirty="0" err="1">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IEC</a:t>
            </a: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 pe site-urile DSP județene și DSP a municipiului București.</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Postarea materialelor </a:t>
            </a:r>
            <a:r>
              <a:rPr lang="ro-RO" altLang="en-US" sz="1800" dirty="0" err="1">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IEC</a:t>
            </a: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 în social media.</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Transmiterea materialelor </a:t>
            </a:r>
            <a:r>
              <a:rPr lang="ro-RO" altLang="en-US" sz="1800" dirty="0" err="1">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IEC</a:t>
            </a: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 în rețeaua de asistență medicală primară.</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Activități de informare și distribuire de materiale </a:t>
            </a:r>
            <a:r>
              <a:rPr lang="ro-RO" altLang="en-US" sz="1800" dirty="0" err="1">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IEC</a:t>
            </a: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 în școli, cluburi școlare, </a:t>
            </a:r>
            <a:r>
              <a:rPr lang="ro-RO" altLang="en-US" sz="1800" dirty="0">
                <a:solidFill>
                  <a:srgbClr val="262626"/>
                </a:solidFill>
                <a:latin typeface="Times New Roman" panose="02020603050405020304" pitchFamily="18" charset="0"/>
                <a:cs typeface="Times New Roman" panose="02020603050405020304" pitchFamily="18" charset="0"/>
              </a:rPr>
              <a:t>baze sportive, de divertisment şi de agrement, tabere, locaţii educaţionale, culturale sau turistice destinate copiilor și tinerilor. </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Intervenții educative în media locală (interviuri, seminarii TV cu specialiști și reprezentanți ai publicului țintă, publicare de articole în presa scrisă, bannere TV/internet etc.).</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Organizarea de evenimente recreaţionale de exterior/interior având ca temă promovarea alimentației sănătoase</a:t>
            </a:r>
          </a:p>
          <a:p>
            <a:pPr marL="285750" indent="-285750" eaLnBrk="1" hangingPunct="1">
              <a:lnSpc>
                <a:spcPts val="2300"/>
              </a:lnSpc>
              <a:spcAft>
                <a:spcPts val="600"/>
              </a:spcAft>
              <a:buClr>
                <a:srgbClr val="704A3D"/>
              </a:buClr>
              <a:buSzPct val="100000"/>
              <a:buFont typeface="Wingdings" panose="05000000000000000000" pitchFamily="2" charset="2"/>
              <a:buChar char="v"/>
            </a:pPr>
            <a:r>
              <a:rPr lang="ro-RO" altLang="en-US"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rPr>
              <a:t>Organizarea de cursuri de gătit, concursuri de gătit și/sau cunoștințe referitoare la alimentația sănătoasă cu implicarea întregii familii. </a:t>
            </a:r>
            <a:endParaRPr lang="ro-RO" altLang="en-US" sz="1800" dirty="0">
              <a:solidFill>
                <a:srgbClr val="262626"/>
              </a:solidFill>
              <a:latin typeface="Times New Roman" panose="02020603050405020304" pitchFamily="18" charset="0"/>
              <a:ea typeface="Arial Unicode MS" panose="020B0604020202020204" pitchFamily="34" charset="-128"/>
              <a:cs typeface="Times New Roman" panose="02020603050405020304" pitchFamily="18" charset="0"/>
            </a:endParaRPr>
          </a:p>
          <a:p>
            <a:pPr marL="285750" indent="-285750">
              <a:buFont typeface="Wingdings" pitchFamily="2" charset="2"/>
              <a:buChar char="v"/>
            </a:pPr>
            <a:endParaRPr lang="ro-RO" dirty="0">
              <a:latin typeface="Times New Roman" pitchFamily="18" charset="0"/>
              <a:cs typeface="Times New Roman" pitchFamily="18" charset="0"/>
            </a:endParaRPr>
          </a:p>
        </p:txBody>
      </p:sp>
    </p:spTree>
    <p:extLst>
      <p:ext uri="{BB962C8B-B14F-4D97-AF65-F5344CB8AC3E}">
        <p14:creationId xmlns:p14="http://schemas.microsoft.com/office/powerpoint/2010/main" val="232795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Propuneri parteneri: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513907" y="896879"/>
            <a:ext cx="11164186" cy="3610219"/>
          </a:xfrm>
          <a:prstGeom prst="rect">
            <a:avLst/>
          </a:prstGeom>
        </p:spPr>
        <p:txBody>
          <a:bodyPr wrap="square">
            <a:spAutoFit/>
          </a:bodyPr>
          <a:lstStyle/>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Cabinete de medicina familiei</a:t>
            </a:r>
          </a:p>
          <a:p>
            <a:pPr marL="285750" indent="-285750">
              <a:spcBef>
                <a:spcPts val="600"/>
              </a:spcBef>
              <a:spcAft>
                <a:spcPts val="1200"/>
              </a:spcAft>
              <a:buClr>
                <a:srgbClr val="704A3D"/>
              </a:buClr>
              <a:buSzPct val="100000"/>
              <a:buFont typeface="Wingdings" panose="05000000000000000000" pitchFamily="2" charset="2"/>
              <a:buChar char="v"/>
            </a:pPr>
            <a:r>
              <a:rPr lang="ro-RO" altLang="en-US" sz="1800" dirty="0">
                <a:solidFill>
                  <a:srgbClr val="262626"/>
                </a:solidFill>
                <a:latin typeface="Times New Roman" panose="02020603050405020304" pitchFamily="18" charset="0"/>
                <a:cs typeface="Times New Roman" panose="02020603050405020304" pitchFamily="18" charset="0"/>
              </a:rPr>
              <a:t>Inspectorate școlare județene, școli, cluburi </a:t>
            </a:r>
            <a:r>
              <a:rPr lang="ro-RO" altLang="en-US" dirty="0">
                <a:solidFill>
                  <a:srgbClr val="262626"/>
                </a:solidFill>
                <a:latin typeface="Times New Roman" panose="02020603050405020304" pitchFamily="18" charset="0"/>
                <a:cs typeface="Times New Roman" panose="02020603050405020304" pitchFamily="18" charset="0"/>
              </a:rPr>
              <a:t>pentru copii, b</a:t>
            </a:r>
            <a:r>
              <a:rPr lang="ro-RO" altLang="en-US" sz="1800" dirty="0">
                <a:solidFill>
                  <a:srgbClr val="262626"/>
                </a:solidFill>
                <a:latin typeface="Times New Roman" panose="02020603050405020304" pitchFamily="18" charset="0"/>
                <a:cs typeface="Times New Roman" panose="02020603050405020304" pitchFamily="18" charset="0"/>
              </a:rPr>
              <a:t>aze sportive, de divertisment şi de agrement, tabere, locaţii educaţionale, culturale sau turistice destinate copiilor și tinerilor </a:t>
            </a:r>
          </a:p>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Colegiul Medicilor din România </a:t>
            </a:r>
          </a:p>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Autorități publice județene și locale</a:t>
            </a:r>
          </a:p>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Instituții media</a:t>
            </a:r>
          </a:p>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ONG-uri</a:t>
            </a:r>
          </a:p>
          <a:p>
            <a:pPr marL="285750" indent="-285750" eaLnBrk="1" hangingPunct="1">
              <a:lnSpc>
                <a:spcPct val="95000"/>
              </a:lnSpc>
              <a:spcBef>
                <a:spcPts val="600"/>
              </a:spcBef>
              <a:spcAft>
                <a:spcPts val="1200"/>
              </a:spcAft>
              <a:buClr>
                <a:srgbClr val="704A3D"/>
              </a:buClr>
              <a:buSzPct val="100000"/>
              <a:buFont typeface="Wingdings" panose="05000000000000000000" pitchFamily="2" charset="2"/>
              <a:buChar char="v"/>
            </a:pPr>
            <a:r>
              <a:rPr lang="ro-RO" altLang="ro-RO" sz="1800" dirty="0">
                <a:solidFill>
                  <a:srgbClr val="262626"/>
                </a:solidFill>
                <a:latin typeface="Times New Roman" panose="02020603050405020304" pitchFamily="18" charset="0"/>
                <a:cs typeface="Times New Roman" panose="02020603050405020304" pitchFamily="18" charset="0"/>
              </a:rPr>
              <a:t>Unități economice</a:t>
            </a:r>
            <a:endParaRPr lang="ro-RO"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4221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Indicatori de evaluare: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1232825" y="1560719"/>
            <a:ext cx="3160946" cy="2979277"/>
          </a:xfrm>
          <a:prstGeom prst="rect">
            <a:avLst/>
          </a:prstGeom>
        </p:spPr>
        <p:txBody>
          <a:bodyPr wrap="square">
            <a:spAutoFit/>
          </a:bodyPr>
          <a:lstStyle/>
          <a:p>
            <a:pPr eaLnBrk="1" hangingPunct="1">
              <a:lnSpc>
                <a:spcPct val="120000"/>
              </a:lnSpc>
              <a:buClr>
                <a:schemeClr val="bg2"/>
              </a:buClr>
              <a:buSzPct val="70000"/>
            </a:pPr>
            <a:r>
              <a:rPr lang="ro-RO" altLang="ro-RO" sz="1800" b="1" dirty="0">
                <a:solidFill>
                  <a:srgbClr val="2B943C"/>
                </a:solidFill>
                <a:latin typeface="Times New Roman" panose="02020603050405020304" pitchFamily="18" charset="0"/>
                <a:cs typeface="Times New Roman" panose="02020603050405020304" pitchFamily="18" charset="0"/>
              </a:rPr>
              <a:t>Indicatori fizici</a:t>
            </a:r>
            <a:r>
              <a:rPr lang="ro-RO" altLang="ro-RO" sz="1800" dirty="0">
                <a:solidFill>
                  <a:srgbClr val="2B943C"/>
                </a:solidFill>
                <a:latin typeface="Times New Roman" panose="02020603050405020304" pitchFamily="18" charset="0"/>
                <a:cs typeface="Times New Roman" panose="02020603050405020304" pitchFamily="18" charset="0"/>
              </a:rPr>
              <a:t> </a:t>
            </a:r>
          </a:p>
          <a:p>
            <a:pPr marL="285750" indent="-285750" eaLnBrk="1" hangingPunct="1">
              <a:lnSpc>
                <a:spcPct val="120000"/>
              </a:lnSpc>
              <a:spcAft>
                <a:spcPts val="1200"/>
              </a:spcAft>
              <a:buClr>
                <a:srgbClr val="644646"/>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Număr de activităţi realizate</a:t>
            </a:r>
          </a:p>
          <a:p>
            <a:pPr marL="285750" indent="-285750" eaLnBrk="1" hangingPunct="1">
              <a:lnSpc>
                <a:spcPct val="120000"/>
              </a:lnSpc>
              <a:spcAft>
                <a:spcPts val="1200"/>
              </a:spcAft>
              <a:buClr>
                <a:srgbClr val="644646"/>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Număr de materiale IEC distribuite</a:t>
            </a:r>
          </a:p>
          <a:p>
            <a:pPr marL="285750" indent="-285750" eaLnBrk="1" hangingPunct="1">
              <a:lnSpc>
                <a:spcPct val="120000"/>
              </a:lnSpc>
              <a:spcAft>
                <a:spcPts val="1200"/>
              </a:spcAft>
              <a:buClr>
                <a:srgbClr val="644646"/>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Nr. articole în presa locală</a:t>
            </a:r>
          </a:p>
          <a:p>
            <a:pPr marL="285750" indent="-285750" eaLnBrk="1" hangingPunct="1">
              <a:lnSpc>
                <a:spcPct val="120000"/>
              </a:lnSpc>
              <a:spcAft>
                <a:spcPts val="1200"/>
              </a:spcAft>
              <a:buClr>
                <a:srgbClr val="644646"/>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Nr. apariții radio-TV</a:t>
            </a:r>
          </a:p>
          <a:p>
            <a:pPr marL="285750" indent="-285750">
              <a:buFont typeface="Wingdings" pitchFamily="2" charset="2"/>
              <a:buChar char="v"/>
            </a:pPr>
            <a:endParaRPr lang="ro-RO" dirty="0">
              <a:latin typeface="Times New Roman" pitchFamily="18" charset="0"/>
              <a:cs typeface="Times New Roman" pitchFamily="18" charset="0"/>
            </a:endParaRPr>
          </a:p>
        </p:txBody>
      </p:sp>
      <p:sp>
        <p:nvSpPr>
          <p:cNvPr id="6" name="CasetăText 5">
            <a:extLst>
              <a:ext uri="{FF2B5EF4-FFF2-40B4-BE49-F238E27FC236}">
                <a16:creationId xmlns:a16="http://schemas.microsoft.com/office/drawing/2014/main" id="{1DA618DD-C877-6BA0-62AD-91843906B817}"/>
              </a:ext>
            </a:extLst>
          </p:cNvPr>
          <p:cNvSpPr txBox="1"/>
          <p:nvPr/>
        </p:nvSpPr>
        <p:spPr>
          <a:xfrm>
            <a:off x="5635206" y="1630179"/>
            <a:ext cx="6094562" cy="3824380"/>
          </a:xfrm>
          <a:prstGeom prst="rect">
            <a:avLst/>
          </a:prstGeom>
          <a:noFill/>
        </p:spPr>
        <p:txBody>
          <a:bodyPr wrap="square">
            <a:spAutoFit/>
          </a:bodyPr>
          <a:lstStyle/>
          <a:p>
            <a:pPr eaLnBrk="1" hangingPunct="1">
              <a:lnSpc>
                <a:spcPct val="120000"/>
              </a:lnSpc>
              <a:buClr>
                <a:schemeClr val="bg2"/>
              </a:buClr>
              <a:buSzPct val="70000"/>
              <a:buFont typeface="Wingdings" panose="05000000000000000000" pitchFamily="2" charset="2"/>
              <a:buNone/>
            </a:pPr>
            <a:r>
              <a:rPr lang="ro-RO" altLang="ro-RO" sz="1800" b="1" dirty="0">
                <a:solidFill>
                  <a:srgbClr val="2B943C"/>
                </a:solidFill>
                <a:latin typeface="Times New Roman" panose="02020603050405020304" pitchFamily="18" charset="0"/>
                <a:cs typeface="Times New Roman" panose="02020603050405020304" pitchFamily="18" charset="0"/>
              </a:rPr>
              <a:t>Indicatori de eficienţă</a:t>
            </a:r>
          </a:p>
          <a:p>
            <a:pPr marL="285750" indent="-285750" eaLnBrk="1" hangingPunct="1">
              <a:lnSpc>
                <a:spcPct val="120000"/>
              </a:lnSpc>
              <a:buClr>
                <a:srgbClr val="644646"/>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Cost mediu/campanie judeţeană</a:t>
            </a:r>
            <a:r>
              <a:rPr lang="en-US" altLang="ro-RO" sz="1800" dirty="0">
                <a:solidFill>
                  <a:srgbClr val="404040"/>
                </a:solidFill>
                <a:latin typeface="Times New Roman" panose="02020603050405020304" pitchFamily="18" charset="0"/>
                <a:cs typeface="Times New Roman" panose="02020603050405020304" pitchFamily="18" charset="0"/>
              </a:rPr>
              <a:t> </a:t>
            </a:r>
            <a:r>
              <a:rPr lang="ro-RO" altLang="ro-RO" sz="1800" dirty="0">
                <a:solidFill>
                  <a:srgbClr val="404040"/>
                </a:solidFill>
                <a:latin typeface="Times New Roman" panose="02020603050405020304" pitchFamily="18" charset="0"/>
                <a:cs typeface="Times New Roman" panose="02020603050405020304" pitchFamily="18" charset="0"/>
              </a:rPr>
              <a:t>= </a:t>
            </a:r>
            <a:r>
              <a:rPr lang="en-US" altLang="ro-RO" sz="1800" dirty="0">
                <a:solidFill>
                  <a:srgbClr val="404040"/>
                </a:solidFill>
                <a:latin typeface="Times New Roman" panose="02020603050405020304" pitchFamily="18" charset="0"/>
                <a:cs typeface="Times New Roman" panose="02020603050405020304" pitchFamily="18" charset="0"/>
              </a:rPr>
              <a:t> RON</a:t>
            </a:r>
            <a:endParaRPr lang="ro-RO" altLang="ro-RO" sz="1800" dirty="0">
              <a:solidFill>
                <a:srgbClr val="404040"/>
              </a:solidFill>
              <a:latin typeface="Times New Roman" panose="02020603050405020304" pitchFamily="18" charset="0"/>
              <a:cs typeface="Times New Roman" panose="02020603050405020304" pitchFamily="18" charset="0"/>
            </a:endParaRPr>
          </a:p>
          <a:p>
            <a:pPr marL="285750" indent="-285750" eaLnBrk="1" hangingPunct="1">
              <a:lnSpc>
                <a:spcPct val="120000"/>
              </a:lnSpc>
              <a:spcAft>
                <a:spcPts val="1200"/>
              </a:spcAft>
              <a:buClr>
                <a:srgbClr val="644646"/>
              </a:buClr>
              <a:buSzPct val="120000"/>
              <a:buFont typeface="Wingdings" panose="05000000000000000000" pitchFamily="2" charset="2"/>
              <a:buChar char="ü"/>
            </a:pPr>
            <a:endParaRPr lang="ro-RO" altLang="ro-RO" sz="1800" dirty="0">
              <a:solidFill>
                <a:srgbClr val="404040"/>
              </a:solidFill>
              <a:latin typeface="Times New Roman" panose="02020603050405020304" pitchFamily="18" charset="0"/>
              <a:cs typeface="Times New Roman" panose="02020603050405020304" pitchFamily="18" charset="0"/>
            </a:endParaRPr>
          </a:p>
          <a:p>
            <a:pPr eaLnBrk="1" hangingPunct="1">
              <a:lnSpc>
                <a:spcPct val="120000"/>
              </a:lnSpc>
              <a:buClr>
                <a:schemeClr val="bg2"/>
              </a:buClr>
              <a:buSzPct val="70000"/>
            </a:pPr>
            <a:r>
              <a:rPr lang="ro-RO" altLang="ro-RO" sz="1800" b="1" dirty="0">
                <a:solidFill>
                  <a:srgbClr val="2B943C"/>
                </a:solidFill>
                <a:latin typeface="Times New Roman" panose="02020603050405020304" pitchFamily="18" charset="0"/>
                <a:cs typeface="Times New Roman" panose="02020603050405020304" pitchFamily="18" charset="0"/>
              </a:rPr>
              <a:t>Indicatori de rezultat</a:t>
            </a:r>
          </a:p>
          <a:p>
            <a:pPr marL="285750" indent="-285750" eaLnBrk="1" hangingPunct="1">
              <a:lnSpc>
                <a:spcPct val="120000"/>
              </a:lnSpc>
              <a:spcAft>
                <a:spcPts val="1200"/>
              </a:spcAft>
              <a:buClr>
                <a:schemeClr val="folHlink"/>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Raport al implementării campaniei</a:t>
            </a:r>
          </a:p>
          <a:p>
            <a:pPr marL="285750" indent="-285750" eaLnBrk="1" hangingPunct="1">
              <a:lnSpc>
                <a:spcPct val="120000"/>
              </a:lnSpc>
              <a:spcAft>
                <a:spcPts val="1200"/>
              </a:spcAft>
              <a:buClr>
                <a:schemeClr val="folHlink"/>
              </a:buClr>
              <a:buSzPct val="120000"/>
              <a:buFont typeface="Wingdings" panose="05000000000000000000" pitchFamily="2" charset="2"/>
              <a:buChar char="ü"/>
            </a:pPr>
            <a:r>
              <a:rPr lang="ro-RO" altLang="ro-RO" sz="1800" dirty="0">
                <a:solidFill>
                  <a:srgbClr val="404040"/>
                </a:solidFill>
                <a:latin typeface="Times New Roman" panose="02020603050405020304" pitchFamily="18" charset="0"/>
                <a:cs typeface="Times New Roman" panose="02020603050405020304" pitchFamily="18" charset="0"/>
              </a:rPr>
              <a:t>Valorificare foto, web, media</a:t>
            </a:r>
            <a:endParaRPr lang="ro-RO" altLang="ro-RO" sz="1800" b="1" dirty="0">
              <a:solidFill>
                <a:srgbClr val="404040"/>
              </a:solidFill>
              <a:latin typeface="Times New Roman" panose="02020603050405020304" pitchFamily="18" charset="0"/>
              <a:cs typeface="Times New Roman" panose="02020603050405020304" pitchFamily="18" charset="0"/>
            </a:endParaRPr>
          </a:p>
          <a:p>
            <a:pPr marL="285750" indent="-285750" eaLnBrk="1" hangingPunct="1">
              <a:lnSpc>
                <a:spcPct val="120000"/>
              </a:lnSpc>
              <a:spcAft>
                <a:spcPts val="1200"/>
              </a:spcAft>
              <a:buClr>
                <a:srgbClr val="644646"/>
              </a:buClr>
              <a:buSzPct val="120000"/>
              <a:buFont typeface="Wingdings" panose="05000000000000000000" pitchFamily="2" charset="2"/>
              <a:buChar char="ü"/>
            </a:pPr>
            <a:endParaRPr lang="ro-RO" altLang="ro-RO" dirty="0">
              <a:solidFill>
                <a:srgbClr val="404040"/>
              </a:solidFill>
              <a:latin typeface="Times New Roman" panose="02020603050405020304" pitchFamily="18" charset="0"/>
              <a:cs typeface="Times New Roman" panose="02020603050405020304" pitchFamily="18" charset="0"/>
            </a:endParaRPr>
          </a:p>
          <a:p>
            <a:pPr marL="285750" indent="-285750" eaLnBrk="1" hangingPunct="1">
              <a:lnSpc>
                <a:spcPct val="120000"/>
              </a:lnSpc>
              <a:spcAft>
                <a:spcPts val="1200"/>
              </a:spcAft>
              <a:buClr>
                <a:srgbClr val="644646"/>
              </a:buClr>
              <a:buSzPct val="120000"/>
              <a:buFont typeface="Wingdings" panose="05000000000000000000" pitchFamily="2" charset="2"/>
              <a:buChar char="ü"/>
            </a:pPr>
            <a:endParaRPr lang="ro-RO" altLang="ro-RO" sz="1800" dirty="0">
              <a:solidFill>
                <a:srgbClr val="404040"/>
              </a:solidFill>
              <a:latin typeface="Times New Roman" panose="02020603050405020304" pitchFamily="18" charset="0"/>
              <a:cs typeface="Times New Roman" panose="02020603050405020304" pitchFamily="18" charset="0"/>
            </a:endParaRPr>
          </a:p>
          <a:p>
            <a:pPr marL="285750" indent="-285750" eaLnBrk="1" hangingPunct="1">
              <a:lnSpc>
                <a:spcPct val="120000"/>
              </a:lnSpc>
              <a:spcAft>
                <a:spcPts val="1200"/>
              </a:spcAft>
              <a:buClr>
                <a:srgbClr val="644646"/>
              </a:buClr>
              <a:buSzPct val="120000"/>
              <a:buFont typeface="Wingdings" panose="05000000000000000000" pitchFamily="2" charset="2"/>
              <a:buChar char="ü"/>
            </a:pPr>
            <a:endParaRPr lang="ro-RO" altLang="ro-RO" sz="18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24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Planificarea activităților: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2" name="Rectangle 1"/>
          <p:cNvSpPr/>
          <p:nvPr/>
        </p:nvSpPr>
        <p:spPr>
          <a:xfrm>
            <a:off x="513907" y="896879"/>
            <a:ext cx="11164186" cy="703911"/>
          </a:xfrm>
          <a:prstGeom prst="rect">
            <a:avLst/>
          </a:prstGeom>
        </p:spPr>
        <p:txBody>
          <a:bodyPr wrap="square">
            <a:spAutoFit/>
          </a:bodyPr>
          <a:lstStyle/>
          <a:p>
            <a:pPr algn="ctr" eaLnBrk="1" hangingPunct="1">
              <a:lnSpc>
                <a:spcPct val="115000"/>
              </a:lnSpc>
            </a:pPr>
            <a:r>
              <a:rPr lang="ro-RO" altLang="ro-RO" sz="1800" dirty="0">
                <a:solidFill>
                  <a:srgbClr val="404040"/>
                </a:solidFill>
                <a:latin typeface="Times New Roman" panose="02020603050405020304" pitchFamily="18" charset="0"/>
                <a:cs typeface="Times New Roman" panose="02020603050405020304" pitchFamily="18" charset="0"/>
              </a:rPr>
              <a:t>Planificarea activităților la nivelul DSP</a:t>
            </a:r>
          </a:p>
          <a:p>
            <a:pPr algn="ctr" eaLnBrk="1" hangingPunct="1">
              <a:lnSpc>
                <a:spcPct val="115000"/>
              </a:lnSpc>
            </a:pPr>
            <a:r>
              <a:rPr lang="ro-RO" altLang="ro-RO" sz="1800" dirty="0">
                <a:solidFill>
                  <a:srgbClr val="404040"/>
                </a:solidFill>
                <a:latin typeface="Times New Roman" panose="02020603050405020304" pitchFamily="18" charset="0"/>
                <a:cs typeface="Times New Roman" panose="02020603050405020304" pitchFamily="18" charset="0"/>
              </a:rPr>
              <a:t>Termen de raportare: în termen de 5 zile de la primirea metodologiei</a:t>
            </a:r>
          </a:p>
        </p:txBody>
      </p:sp>
      <p:graphicFrame>
        <p:nvGraphicFramePr>
          <p:cNvPr id="5" name="Group 439">
            <a:extLst>
              <a:ext uri="{FF2B5EF4-FFF2-40B4-BE49-F238E27FC236}">
                <a16:creationId xmlns:a16="http://schemas.microsoft.com/office/drawing/2014/main" id="{1BB765BA-B7C4-B1EB-50F6-25990D8325A1}"/>
              </a:ext>
            </a:extLst>
          </p:cNvPr>
          <p:cNvGraphicFramePr>
            <a:graphicFrameLocks/>
          </p:cNvGraphicFramePr>
          <p:nvPr>
            <p:extLst>
              <p:ext uri="{D42A27DB-BD31-4B8C-83A1-F6EECF244321}">
                <p14:modId xmlns:p14="http://schemas.microsoft.com/office/powerpoint/2010/main" val="606476860"/>
              </p:ext>
            </p:extLst>
          </p:nvPr>
        </p:nvGraphicFramePr>
        <p:xfrm>
          <a:off x="412463" y="2356643"/>
          <a:ext cx="11164185" cy="2508655"/>
        </p:xfrm>
        <a:graphic>
          <a:graphicData uri="http://schemas.openxmlformats.org/drawingml/2006/table">
            <a:tbl>
              <a:tblPr/>
              <a:tblGrid>
                <a:gridCol w="484556">
                  <a:extLst>
                    <a:ext uri="{9D8B030D-6E8A-4147-A177-3AD203B41FA5}">
                      <a16:colId xmlns:a16="http://schemas.microsoft.com/office/drawing/2014/main" val="20000"/>
                    </a:ext>
                  </a:extLst>
                </a:gridCol>
                <a:gridCol w="1378079">
                  <a:extLst>
                    <a:ext uri="{9D8B030D-6E8A-4147-A177-3AD203B41FA5}">
                      <a16:colId xmlns:a16="http://schemas.microsoft.com/office/drawing/2014/main" val="20001"/>
                    </a:ext>
                  </a:extLst>
                </a:gridCol>
                <a:gridCol w="1393586">
                  <a:extLst>
                    <a:ext uri="{9D8B030D-6E8A-4147-A177-3AD203B41FA5}">
                      <a16:colId xmlns:a16="http://schemas.microsoft.com/office/drawing/2014/main" val="20002"/>
                    </a:ext>
                  </a:extLst>
                </a:gridCol>
                <a:gridCol w="788857">
                  <a:extLst>
                    <a:ext uri="{9D8B030D-6E8A-4147-A177-3AD203B41FA5}">
                      <a16:colId xmlns:a16="http://schemas.microsoft.com/office/drawing/2014/main" val="20003"/>
                    </a:ext>
                  </a:extLst>
                </a:gridCol>
                <a:gridCol w="854759">
                  <a:extLst>
                    <a:ext uri="{9D8B030D-6E8A-4147-A177-3AD203B41FA5}">
                      <a16:colId xmlns:a16="http://schemas.microsoft.com/office/drawing/2014/main" val="20004"/>
                    </a:ext>
                  </a:extLst>
                </a:gridCol>
                <a:gridCol w="1054395">
                  <a:extLst>
                    <a:ext uri="{9D8B030D-6E8A-4147-A177-3AD203B41FA5}">
                      <a16:colId xmlns:a16="http://schemas.microsoft.com/office/drawing/2014/main" val="20005"/>
                    </a:ext>
                  </a:extLst>
                </a:gridCol>
                <a:gridCol w="1128048">
                  <a:extLst>
                    <a:ext uri="{9D8B030D-6E8A-4147-A177-3AD203B41FA5}">
                      <a16:colId xmlns:a16="http://schemas.microsoft.com/office/drawing/2014/main" val="20006"/>
                    </a:ext>
                  </a:extLst>
                </a:gridCol>
                <a:gridCol w="1011755">
                  <a:extLst>
                    <a:ext uri="{9D8B030D-6E8A-4147-A177-3AD203B41FA5}">
                      <a16:colId xmlns:a16="http://schemas.microsoft.com/office/drawing/2014/main" val="20007"/>
                    </a:ext>
                  </a:extLst>
                </a:gridCol>
                <a:gridCol w="651244">
                  <a:extLst>
                    <a:ext uri="{9D8B030D-6E8A-4147-A177-3AD203B41FA5}">
                      <a16:colId xmlns:a16="http://schemas.microsoft.com/office/drawing/2014/main" val="20008"/>
                    </a:ext>
                  </a:extLst>
                </a:gridCol>
                <a:gridCol w="1209453">
                  <a:extLst>
                    <a:ext uri="{9D8B030D-6E8A-4147-A177-3AD203B41FA5}">
                      <a16:colId xmlns:a16="http://schemas.microsoft.com/office/drawing/2014/main" val="20009"/>
                    </a:ext>
                  </a:extLst>
                </a:gridCol>
                <a:gridCol w="1209453">
                  <a:extLst>
                    <a:ext uri="{9D8B030D-6E8A-4147-A177-3AD203B41FA5}">
                      <a16:colId xmlns:a16="http://schemas.microsoft.com/office/drawing/2014/main" val="20010"/>
                    </a:ext>
                  </a:extLst>
                </a:gridCol>
              </a:tblGrid>
              <a:tr h="623914">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crt.</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Activități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planificate</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charset="0"/>
                          <a:ea typeface="SimSun" pitchFamily="2" charset="-122"/>
                          <a:cs typeface="Arial" charset="0"/>
                        </a:rPr>
                        <a:t>Parteneri de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charset="0"/>
                          <a:ea typeface="SimSun" pitchFamily="2" charset="-122"/>
                          <a:cs typeface="Arial" charset="0"/>
                        </a:rPr>
                        <a:t>campanie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charset="0"/>
                          <a:ea typeface="SimSun" pitchFamily="2" charset="-122"/>
                          <a:cs typeface="Arial" charset="0"/>
                        </a:rPr>
                        <a:t>identificați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charset="0"/>
                          <a:ea typeface="SimSun" pitchFamily="2" charset="-122"/>
                          <a:cs typeface="Arial"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gridSpan="6">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materiale </a:t>
                      </a:r>
                      <a:r>
                        <a:rPr kumimoji="0" lang="ro-RO" altLang="zh-CN" sz="1200" b="1" i="0" u="none" strike="noStrike" cap="none" normalizeH="0" baseline="0" dirty="0" err="1">
                          <a:ln>
                            <a:noFill/>
                          </a:ln>
                          <a:solidFill>
                            <a:schemeClr val="tx1"/>
                          </a:solidFill>
                          <a:effectLst/>
                          <a:latin typeface="Arial" charset="0"/>
                          <a:ea typeface="SimSun" pitchFamily="2" charset="-122"/>
                          <a:cs typeface="Arial" charset="0"/>
                        </a:rPr>
                        <a:t>IEC</a:t>
                      </a: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 </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0" i="0" u="none" strike="noStrike" cap="none" normalizeH="0" baseline="0" dirty="0">
                          <a:ln>
                            <a:noFill/>
                          </a:ln>
                          <a:solidFill>
                            <a:schemeClr val="tx1"/>
                          </a:solidFill>
                          <a:effectLst/>
                          <a:latin typeface="Arial" charset="0"/>
                          <a:ea typeface="SimSun" pitchFamily="2" charset="-122"/>
                          <a:cs typeface="Arial" charset="0"/>
                        </a:rPr>
                        <a:t>(nr. exemplare pentru fiecare tip)</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estimat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beneficiari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din grupul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țintă</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Buget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estimat al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campaniei</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(RON)</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extLst>
                  <a:ext uri="{0D108BD9-81ED-4DB2-BD59-A6C34878D82A}">
                    <a16:rowId xmlns:a16="http://schemas.microsoft.com/office/drawing/2014/main" val="10000"/>
                  </a:ext>
                </a:extLst>
              </a:tr>
              <a:tr h="10064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pliante</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postere</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prezentări ppt</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dirty="0">
                          <a:ln>
                            <a:noFill/>
                          </a:ln>
                          <a:solidFill>
                            <a:schemeClr val="tx1"/>
                          </a:solidFill>
                          <a:effectLst/>
                          <a:latin typeface="Arial" charset="0"/>
                          <a:cs typeface="Arial" charset="0"/>
                        </a:rPr>
                        <a:t>articole în presa locală/</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dirty="0">
                          <a:ln>
                            <a:noFill/>
                          </a:ln>
                          <a:solidFill>
                            <a:schemeClr val="tx1"/>
                          </a:solidFill>
                          <a:effectLst/>
                          <a:latin typeface="Arial" charset="0"/>
                          <a:cs typeface="Arial" charset="0"/>
                        </a:rPr>
                        <a:t>al</a:t>
                      </a:r>
                      <a:r>
                        <a:rPr kumimoji="0" lang="en-US" altLang="ro-RO" sz="1100" b="0" i="0" u="none" strike="noStrike" cap="none" normalizeH="0" baseline="0" dirty="0">
                          <a:ln>
                            <a:noFill/>
                          </a:ln>
                          <a:solidFill>
                            <a:schemeClr val="tx1"/>
                          </a:solidFill>
                          <a:effectLst/>
                          <a:latin typeface="Arial" charset="0"/>
                          <a:cs typeface="Arial" charset="0"/>
                        </a:rPr>
                        <a:t>t</a:t>
                      </a:r>
                      <a:r>
                        <a:rPr kumimoji="0" lang="ro-RO" altLang="ro-RO" sz="1100" b="0" i="0" u="none" strike="noStrike" cap="none" normalizeH="0" baseline="0" dirty="0">
                          <a:ln>
                            <a:noFill/>
                          </a:ln>
                          <a:solidFill>
                            <a:schemeClr val="tx1"/>
                          </a:solidFill>
                          <a:effectLst/>
                          <a:latin typeface="Arial" charset="0"/>
                          <a:cs typeface="Arial" charset="0"/>
                        </a:rPr>
                        <a:t>ele</a:t>
                      </a:r>
                      <a:endParaRPr kumimoji="0" lang="en-US" altLang="ro-RO" sz="1100" b="1" i="0" u="none" strike="noStrike" cap="none" normalizeH="0" baseline="0" dirty="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altLang="ro-RO" sz="1100" b="0" i="0" u="none" strike="noStrike" cap="none" normalizeH="0" baseline="0">
                          <a:ln>
                            <a:noFill/>
                          </a:ln>
                          <a:solidFill>
                            <a:schemeClr val="tx1"/>
                          </a:solidFill>
                          <a:effectLst/>
                          <a:latin typeface="Arial" charset="0"/>
                          <a:cs typeface="Arial" charset="0"/>
                        </a:rPr>
                        <a:t>emisiuni radio-TV</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dirty="0">
                          <a:ln>
                            <a:noFill/>
                          </a:ln>
                          <a:solidFill>
                            <a:schemeClr val="tx1"/>
                          </a:solidFill>
                          <a:effectLst/>
                          <a:latin typeface="Arial" charset="0"/>
                          <a:cs typeface="Arial" charset="0"/>
                        </a:rPr>
                        <a:t>altele</a:t>
                      </a:r>
                      <a:r>
                        <a:rPr kumimoji="0" lang="en-US" altLang="ro-RO" sz="1100" b="0" i="0" u="none" strike="noStrike" cap="none" normalizeH="0" baseline="0" dirty="0">
                          <a:ln>
                            <a:noFill/>
                          </a:ln>
                          <a:solidFill>
                            <a:schemeClr val="tx1"/>
                          </a:solidFill>
                          <a:effectLst/>
                          <a:latin typeface="Arial" charset="0"/>
                          <a:cs typeface="Arial" charset="0"/>
                        </a:rPr>
                        <a:t> </a:t>
                      </a:r>
                      <a:endParaRPr kumimoji="0" lang="en-US" altLang="ro-RO" sz="1100" b="1" i="0" u="none" strike="noStrike" cap="none" normalizeH="0" baseline="0" dirty="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3265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dirty="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2"/>
                  </a:ext>
                </a:extLst>
              </a:tr>
              <a:tr h="445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883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5" name="CasetăText 4">
            <a:extLst>
              <a:ext uri="{FF2B5EF4-FFF2-40B4-BE49-F238E27FC236}">
                <a16:creationId xmlns:a16="http://schemas.microsoft.com/office/drawing/2014/main" id="{DF0E5E13-B71D-C43F-F548-9BB0709EB33F}"/>
              </a:ext>
            </a:extLst>
          </p:cNvPr>
          <p:cNvSpPr txBox="1"/>
          <p:nvPr/>
        </p:nvSpPr>
        <p:spPr>
          <a:xfrm>
            <a:off x="2836302" y="374693"/>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Raportarea activităților: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7" name="CasetăText 6">
            <a:extLst>
              <a:ext uri="{FF2B5EF4-FFF2-40B4-BE49-F238E27FC236}">
                <a16:creationId xmlns:a16="http://schemas.microsoft.com/office/drawing/2014/main" id="{A6DECC57-7F69-9AB7-08EF-B5FF150008EE}"/>
              </a:ext>
            </a:extLst>
          </p:cNvPr>
          <p:cNvSpPr txBox="1"/>
          <p:nvPr/>
        </p:nvSpPr>
        <p:spPr>
          <a:xfrm>
            <a:off x="2486564" y="819838"/>
            <a:ext cx="6094562" cy="1022459"/>
          </a:xfrm>
          <a:prstGeom prst="rect">
            <a:avLst/>
          </a:prstGeom>
          <a:noFill/>
        </p:spPr>
        <p:txBody>
          <a:bodyPr wrap="square">
            <a:spAutoFit/>
          </a:bodyPr>
          <a:lstStyle/>
          <a:p>
            <a:pPr algn="ctr" eaLnBrk="1" hangingPunct="1">
              <a:lnSpc>
                <a:spcPct val="115000"/>
              </a:lnSpc>
            </a:pPr>
            <a:r>
              <a:rPr lang="ro-RO" altLang="ro-RO" sz="1800" b="1" dirty="0">
                <a:solidFill>
                  <a:srgbClr val="404040"/>
                </a:solidFill>
                <a:latin typeface="Times New Roman" panose="02020603050405020304" pitchFamily="18" charset="0"/>
                <a:cs typeface="Times New Roman" panose="02020603050405020304" pitchFamily="18" charset="0"/>
              </a:rPr>
              <a:t>Raportarea activităților realizate de către DSP </a:t>
            </a:r>
          </a:p>
          <a:p>
            <a:pPr algn="ctr" eaLnBrk="1" hangingPunct="1">
              <a:lnSpc>
                <a:spcPct val="115000"/>
              </a:lnSpc>
            </a:pPr>
            <a:r>
              <a:rPr lang="ro-RO" altLang="ro-RO" sz="1800" b="1" dirty="0">
                <a:solidFill>
                  <a:srgbClr val="404040"/>
                </a:solidFill>
                <a:latin typeface="Times New Roman" panose="02020603050405020304" pitchFamily="18" charset="0"/>
                <a:cs typeface="Times New Roman" panose="02020603050405020304" pitchFamily="18" charset="0"/>
              </a:rPr>
              <a:t>în cadrul campaniei IEC</a:t>
            </a:r>
          </a:p>
          <a:p>
            <a:pPr algn="ctr" eaLnBrk="1" hangingPunct="1">
              <a:lnSpc>
                <a:spcPct val="115000"/>
              </a:lnSpc>
            </a:pPr>
            <a:r>
              <a:rPr lang="ro-RO" altLang="ro-RO" sz="1800" b="1" dirty="0">
                <a:solidFill>
                  <a:srgbClr val="404040"/>
                </a:solidFill>
                <a:latin typeface="Times New Roman" panose="02020603050405020304" pitchFamily="18" charset="0"/>
                <a:cs typeface="Times New Roman" panose="02020603050405020304" pitchFamily="18" charset="0"/>
              </a:rPr>
              <a:t>Termen de raportare: </a:t>
            </a:r>
            <a:r>
              <a:rPr lang="ro-RO" altLang="ro-RO" sz="1800" dirty="0">
                <a:solidFill>
                  <a:srgbClr val="404040"/>
                </a:solidFill>
                <a:latin typeface="Times New Roman" panose="02020603050405020304" pitchFamily="18" charset="0"/>
                <a:cs typeface="Times New Roman" panose="02020603050405020304" pitchFamily="18" charset="0"/>
              </a:rPr>
              <a:t>31 decembrie 2023</a:t>
            </a:r>
          </a:p>
        </p:txBody>
      </p:sp>
      <p:graphicFrame>
        <p:nvGraphicFramePr>
          <p:cNvPr id="8" name="Group 439">
            <a:extLst>
              <a:ext uri="{FF2B5EF4-FFF2-40B4-BE49-F238E27FC236}">
                <a16:creationId xmlns:a16="http://schemas.microsoft.com/office/drawing/2014/main" id="{5A1A0099-5FCD-B91B-C1E3-C723AA0BB076}"/>
              </a:ext>
            </a:extLst>
          </p:cNvPr>
          <p:cNvGraphicFramePr>
            <a:graphicFrameLocks/>
          </p:cNvGraphicFramePr>
          <p:nvPr>
            <p:extLst>
              <p:ext uri="{D42A27DB-BD31-4B8C-83A1-F6EECF244321}">
                <p14:modId xmlns:p14="http://schemas.microsoft.com/office/powerpoint/2010/main" val="333932663"/>
              </p:ext>
            </p:extLst>
          </p:nvPr>
        </p:nvGraphicFramePr>
        <p:xfrm>
          <a:off x="528007" y="1837427"/>
          <a:ext cx="10582816" cy="2406771"/>
        </p:xfrm>
        <a:graphic>
          <a:graphicData uri="http://schemas.openxmlformats.org/drawingml/2006/table">
            <a:tbl>
              <a:tblPr/>
              <a:tblGrid>
                <a:gridCol w="459324">
                  <a:extLst>
                    <a:ext uri="{9D8B030D-6E8A-4147-A177-3AD203B41FA5}">
                      <a16:colId xmlns:a16="http://schemas.microsoft.com/office/drawing/2014/main" val="20000"/>
                    </a:ext>
                  </a:extLst>
                </a:gridCol>
                <a:gridCol w="1306317">
                  <a:extLst>
                    <a:ext uri="{9D8B030D-6E8A-4147-A177-3AD203B41FA5}">
                      <a16:colId xmlns:a16="http://schemas.microsoft.com/office/drawing/2014/main" val="20001"/>
                    </a:ext>
                  </a:extLst>
                </a:gridCol>
                <a:gridCol w="1321014">
                  <a:extLst>
                    <a:ext uri="{9D8B030D-6E8A-4147-A177-3AD203B41FA5}">
                      <a16:colId xmlns:a16="http://schemas.microsoft.com/office/drawing/2014/main" val="20002"/>
                    </a:ext>
                  </a:extLst>
                </a:gridCol>
                <a:gridCol w="747779">
                  <a:extLst>
                    <a:ext uri="{9D8B030D-6E8A-4147-A177-3AD203B41FA5}">
                      <a16:colId xmlns:a16="http://schemas.microsoft.com/office/drawing/2014/main" val="20003"/>
                    </a:ext>
                  </a:extLst>
                </a:gridCol>
                <a:gridCol w="810246">
                  <a:extLst>
                    <a:ext uri="{9D8B030D-6E8A-4147-A177-3AD203B41FA5}">
                      <a16:colId xmlns:a16="http://schemas.microsoft.com/office/drawing/2014/main" val="20004"/>
                    </a:ext>
                  </a:extLst>
                </a:gridCol>
                <a:gridCol w="999488">
                  <a:extLst>
                    <a:ext uri="{9D8B030D-6E8A-4147-A177-3AD203B41FA5}">
                      <a16:colId xmlns:a16="http://schemas.microsoft.com/office/drawing/2014/main" val="20005"/>
                    </a:ext>
                  </a:extLst>
                </a:gridCol>
                <a:gridCol w="1069305">
                  <a:extLst>
                    <a:ext uri="{9D8B030D-6E8A-4147-A177-3AD203B41FA5}">
                      <a16:colId xmlns:a16="http://schemas.microsoft.com/office/drawing/2014/main" val="20006"/>
                    </a:ext>
                  </a:extLst>
                </a:gridCol>
                <a:gridCol w="959068">
                  <a:extLst>
                    <a:ext uri="{9D8B030D-6E8A-4147-A177-3AD203B41FA5}">
                      <a16:colId xmlns:a16="http://schemas.microsoft.com/office/drawing/2014/main" val="20007"/>
                    </a:ext>
                  </a:extLst>
                </a:gridCol>
                <a:gridCol w="617331">
                  <a:extLst>
                    <a:ext uri="{9D8B030D-6E8A-4147-A177-3AD203B41FA5}">
                      <a16:colId xmlns:a16="http://schemas.microsoft.com/office/drawing/2014/main" val="20008"/>
                    </a:ext>
                  </a:extLst>
                </a:gridCol>
                <a:gridCol w="1146472">
                  <a:extLst>
                    <a:ext uri="{9D8B030D-6E8A-4147-A177-3AD203B41FA5}">
                      <a16:colId xmlns:a16="http://schemas.microsoft.com/office/drawing/2014/main" val="20009"/>
                    </a:ext>
                  </a:extLst>
                </a:gridCol>
                <a:gridCol w="1146472">
                  <a:extLst>
                    <a:ext uri="{9D8B030D-6E8A-4147-A177-3AD203B41FA5}">
                      <a16:colId xmlns:a16="http://schemas.microsoft.com/office/drawing/2014/main" val="20010"/>
                    </a:ext>
                  </a:extLst>
                </a:gridCol>
              </a:tblGrid>
              <a:tr h="845218">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crt.</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Activități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realizate</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Parteneri de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campanie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identificați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gridSpan="6">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materiale </a:t>
                      </a:r>
                      <a:r>
                        <a:rPr kumimoji="0" lang="ro-RO" altLang="zh-CN" sz="1200" b="1" i="0" u="none" strike="noStrike" cap="none" normalizeH="0" baseline="0" dirty="0" err="1">
                          <a:ln>
                            <a:noFill/>
                          </a:ln>
                          <a:solidFill>
                            <a:schemeClr val="tx1"/>
                          </a:solidFill>
                          <a:effectLst/>
                          <a:latin typeface="Arial" charset="0"/>
                          <a:ea typeface="SimSun" pitchFamily="2" charset="-122"/>
                          <a:cs typeface="Arial" charset="0"/>
                        </a:rPr>
                        <a:t>IEC</a:t>
                      </a: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 </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0" i="0" u="none" strike="noStrike" cap="none" normalizeH="0" baseline="0" dirty="0">
                          <a:ln>
                            <a:noFill/>
                          </a:ln>
                          <a:solidFill>
                            <a:schemeClr val="tx1"/>
                          </a:solidFill>
                          <a:effectLst/>
                          <a:latin typeface="Arial" charset="0"/>
                          <a:ea typeface="SimSun" pitchFamily="2" charset="-122"/>
                          <a:cs typeface="Arial" charset="0"/>
                        </a:rPr>
                        <a:t>(nr. exemplare pentru fiecare tip)</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Nr. estimat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beneficiari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din grupul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țintă</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Buget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estimat al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campaniei</a:t>
                      </a:r>
                      <a:endParaRPr kumimoji="0" lang="en-US" altLang="zh-CN" sz="1200" b="1" i="0" u="none" strike="noStrike" cap="none" normalizeH="0" baseline="0" dirty="0">
                        <a:ln>
                          <a:noFill/>
                        </a:ln>
                        <a:solidFill>
                          <a:schemeClr val="tx1"/>
                        </a:solidFill>
                        <a:effectLst/>
                        <a:latin typeface="Arial" charset="0"/>
                        <a:ea typeface="SimSun" pitchFamily="2" charset="-122"/>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dirty="0">
                          <a:ln>
                            <a:noFill/>
                          </a:ln>
                          <a:solidFill>
                            <a:schemeClr val="tx1"/>
                          </a:solidFill>
                          <a:effectLst/>
                          <a:latin typeface="Arial" charset="0"/>
                          <a:ea typeface="SimSun" pitchFamily="2" charset="-122"/>
                          <a:cs typeface="Arial" charset="0"/>
                        </a:rPr>
                        <a:t>(RON)</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extLst>
                  <a:ext uri="{0D108BD9-81ED-4DB2-BD59-A6C34878D82A}">
                    <a16:rowId xmlns:a16="http://schemas.microsoft.com/office/drawing/2014/main" val="10000"/>
                  </a:ext>
                </a:extLst>
              </a:tr>
              <a:tr h="8338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pliante</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postere</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prezentări ppt</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articole în presa locală/</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a:ln>
                            <a:noFill/>
                          </a:ln>
                          <a:solidFill>
                            <a:schemeClr val="tx1"/>
                          </a:solidFill>
                          <a:effectLst/>
                          <a:latin typeface="Arial" charset="0"/>
                          <a:cs typeface="Arial" charset="0"/>
                        </a:rPr>
                        <a:t>al</a:t>
                      </a:r>
                      <a:r>
                        <a:rPr kumimoji="0" lang="en-US" altLang="ro-RO" sz="1100" b="0" i="0" u="none" strike="noStrike" cap="none" normalizeH="0" baseline="0">
                          <a:ln>
                            <a:noFill/>
                          </a:ln>
                          <a:solidFill>
                            <a:schemeClr val="tx1"/>
                          </a:solidFill>
                          <a:effectLst/>
                          <a:latin typeface="Arial" charset="0"/>
                          <a:cs typeface="Arial" charset="0"/>
                        </a:rPr>
                        <a:t>t</a:t>
                      </a:r>
                      <a:r>
                        <a:rPr kumimoji="0" lang="ro-RO" altLang="ro-RO" sz="1100" b="0" i="0" u="none" strike="noStrike" cap="none" normalizeH="0" baseline="0">
                          <a:ln>
                            <a:noFill/>
                          </a:ln>
                          <a:solidFill>
                            <a:schemeClr val="tx1"/>
                          </a:solidFill>
                          <a:effectLst/>
                          <a:latin typeface="Arial" charset="0"/>
                          <a:cs typeface="Arial" charset="0"/>
                        </a:rPr>
                        <a:t>ele</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altLang="ro-RO" sz="1100" b="0" i="0" u="none" strike="noStrike" cap="none" normalizeH="0" baseline="0">
                          <a:ln>
                            <a:noFill/>
                          </a:ln>
                          <a:solidFill>
                            <a:schemeClr val="tx1"/>
                          </a:solidFill>
                          <a:effectLst/>
                          <a:latin typeface="Arial" charset="0"/>
                          <a:cs typeface="Arial" charset="0"/>
                        </a:rPr>
                        <a:t>emisiuni radio-TV</a:t>
                      </a:r>
                      <a:endParaRPr kumimoji="0" lang="en-US" altLang="ro-RO" sz="11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o-RO" altLang="ro-RO" sz="1100" b="0" i="0" u="none" strike="noStrike" cap="none" normalizeH="0" baseline="0" dirty="0">
                          <a:ln>
                            <a:noFill/>
                          </a:ln>
                          <a:solidFill>
                            <a:schemeClr val="tx1"/>
                          </a:solidFill>
                          <a:effectLst/>
                          <a:latin typeface="Arial" charset="0"/>
                          <a:cs typeface="Arial" charset="0"/>
                        </a:rPr>
                        <a:t>altele</a:t>
                      </a:r>
                      <a:r>
                        <a:rPr kumimoji="0" lang="en-US" altLang="ro-RO" sz="1100" b="0" i="0" u="none" strike="noStrike" cap="none" normalizeH="0" baseline="0" dirty="0">
                          <a:ln>
                            <a:noFill/>
                          </a:ln>
                          <a:solidFill>
                            <a:schemeClr val="tx1"/>
                          </a:solidFill>
                          <a:effectLst/>
                          <a:latin typeface="Arial" charset="0"/>
                          <a:cs typeface="Arial" charset="0"/>
                        </a:rPr>
                        <a:t> </a:t>
                      </a:r>
                      <a:endParaRPr kumimoji="0" lang="en-US" altLang="ro-RO" sz="1100" b="1" i="0" u="none" strike="noStrike" cap="none" normalizeH="0" baseline="0" dirty="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5846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o-RO" altLang="ro-RO" sz="1200" b="0" i="0" u="none" strike="noStrike" cap="none" normalizeH="0" baseline="0">
                        <a:ln>
                          <a:noFill/>
                        </a:ln>
                        <a:solidFill>
                          <a:schemeClr val="tx1"/>
                        </a:solidFill>
                        <a:effectLst/>
                        <a:latin typeface="Arial"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2"/>
                  </a:ext>
                </a:extLst>
              </a:tr>
              <a:tr h="369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a:ln>
                            <a:noFill/>
                          </a:ln>
                          <a:solidFill>
                            <a:schemeClr val="tx1"/>
                          </a:solidFill>
                          <a:effectLst/>
                          <a:latin typeface="Arial" charset="0"/>
                          <a:cs typeface="Arial" charset="0"/>
                        </a:rPr>
                        <a:t>Total</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altLang="ro-RO" sz="1200" b="1" i="0" u="none" strike="noStrike" cap="none" normalizeH="0" baseline="0">
                        <a:ln>
                          <a:noFill/>
                        </a:ln>
                        <a:solidFill>
                          <a:schemeClr val="tx1"/>
                        </a:solidFill>
                        <a:effectLst/>
                        <a:latin typeface="Arial Narrow"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Calibri" pitchFamily="34" charset="0"/>
                        <a:cs typeface="Arial"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3"/>
                  </a:ext>
                </a:extLst>
              </a:tr>
            </a:tbl>
          </a:graphicData>
        </a:graphic>
      </p:graphicFrame>
      <p:sp>
        <p:nvSpPr>
          <p:cNvPr id="10" name="CasetăText 9">
            <a:extLst>
              <a:ext uri="{FF2B5EF4-FFF2-40B4-BE49-F238E27FC236}">
                <a16:creationId xmlns:a16="http://schemas.microsoft.com/office/drawing/2014/main" id="{CB258A10-0689-4D0D-3716-4067DF30DAAC}"/>
              </a:ext>
            </a:extLst>
          </p:cNvPr>
          <p:cNvSpPr txBox="1"/>
          <p:nvPr/>
        </p:nvSpPr>
        <p:spPr>
          <a:xfrm>
            <a:off x="341044" y="4173664"/>
            <a:ext cx="11084944" cy="1477328"/>
          </a:xfrm>
          <a:prstGeom prst="rect">
            <a:avLst/>
          </a:prstGeom>
          <a:noFill/>
        </p:spPr>
        <p:txBody>
          <a:bodyPr wrap="square">
            <a:spAutoFit/>
          </a:bodyPr>
          <a:lstStyle/>
          <a:p>
            <a:pPr algn="just">
              <a:lnSpc>
                <a:spcPct val="100000"/>
              </a:lnSpc>
              <a:spcBef>
                <a:spcPct val="0"/>
              </a:spcBef>
              <a:buFontTx/>
              <a:buNone/>
            </a:pPr>
            <a:r>
              <a:rPr lang="ro-RO" altLang="ro-RO" sz="1800" dirty="0">
                <a:latin typeface="Times New Roman" panose="02020603050405020304" pitchFamily="18" charset="0"/>
                <a:cs typeface="Times New Roman" panose="02020603050405020304" pitchFamily="18" charset="0"/>
              </a:rPr>
              <a:t>Compartimentele de evaluare şi promovare a sănătăţii din direcţiile de sănătate publică judeţene şi direcţia de sănătate publică a municipiului Bucureşti raportează, conform </a:t>
            </a:r>
            <a:r>
              <a:rPr lang="ro-RO" altLang="ro-RO" sz="1800" b="1" i="1" dirty="0">
                <a:latin typeface="Times New Roman" panose="02020603050405020304" pitchFamily="18" charset="0"/>
                <a:cs typeface="Times New Roman" panose="02020603050405020304" pitchFamily="18" charset="0"/>
              </a:rPr>
              <a:t>tabelului nr. 3</a:t>
            </a:r>
            <a:r>
              <a:rPr lang="ro-RO" altLang="ro-RO" sz="1800" dirty="0">
                <a:latin typeface="Times New Roman" panose="02020603050405020304" pitchFamily="18" charset="0"/>
                <a:cs typeface="Times New Roman" panose="02020603050405020304" pitchFamily="18" charset="0"/>
              </a:rPr>
              <a:t>,</a:t>
            </a:r>
            <a:r>
              <a:rPr lang="ro-RO" altLang="ro-RO" sz="1800" b="1" i="1" dirty="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rezultatele campaniei prin email în termen de cel mult 30 de zile de la finalizarea campaniei către centrul regional de sănătate publică desemnat şi în </a:t>
            </a:r>
            <a:r>
              <a:rPr lang="ro-RO" altLang="ro-RO" sz="1800" dirty="0" err="1">
                <a:latin typeface="Times New Roman" panose="02020603050405020304" pitchFamily="18" charset="0"/>
                <a:cs typeface="Times New Roman" panose="02020603050405020304" pitchFamily="18" charset="0"/>
              </a:rPr>
              <a:t>cc</a:t>
            </a:r>
            <a:r>
              <a:rPr lang="ro-RO" altLang="ro-RO" sz="1800" dirty="0">
                <a:latin typeface="Times New Roman" panose="02020603050405020304" pitchFamily="18" charset="0"/>
                <a:cs typeface="Times New Roman" panose="02020603050405020304" pitchFamily="18" charset="0"/>
              </a:rPr>
              <a:t> către </a:t>
            </a:r>
            <a:r>
              <a:rPr lang="ro-RO" altLang="ro-RO" sz="1800" dirty="0" err="1">
                <a:latin typeface="Times New Roman" panose="02020603050405020304" pitchFamily="18" charset="0"/>
                <a:cs typeface="Times New Roman" panose="02020603050405020304" pitchFamily="18" charset="0"/>
              </a:rPr>
              <a:t>CNSBN</a:t>
            </a:r>
            <a:r>
              <a:rPr lang="ro-RO" altLang="ro-RO" sz="1800" dirty="0">
                <a:latin typeface="Times New Roman" panose="02020603050405020304" pitchFamily="18" charset="0"/>
                <a:cs typeface="Times New Roman" panose="02020603050405020304" pitchFamily="18" charset="0"/>
              </a:rPr>
              <a:t>;</a:t>
            </a:r>
          </a:p>
          <a:p>
            <a:pPr algn="just">
              <a:lnSpc>
                <a:spcPct val="100000"/>
              </a:lnSpc>
              <a:spcBef>
                <a:spcPct val="0"/>
              </a:spcBef>
              <a:buFontTx/>
              <a:buNone/>
            </a:pPr>
            <a:r>
              <a:rPr lang="ro-RO" altLang="ro-RO" sz="1800" dirty="0">
                <a:latin typeface="Times New Roman" panose="02020603050405020304" pitchFamily="18" charset="0"/>
                <a:cs typeface="Times New Roman" panose="02020603050405020304" pitchFamily="18" charset="0"/>
              </a:rPr>
              <a:t>Specialiştii Centrului Regional de Sănătate Publică desemnat centralizează și trimit pe adresa </a:t>
            </a:r>
            <a:r>
              <a:rPr lang="ro-RO" altLang="ro-RO" sz="1800" i="1" dirty="0" err="1">
                <a:latin typeface="Times New Roman" panose="02020603050405020304" pitchFamily="18" charset="0"/>
                <a:cs typeface="Times New Roman" panose="02020603050405020304" pitchFamily="18" charset="0"/>
                <a:hlinkClick r:id="rId3"/>
              </a:rPr>
              <a:t>cnsbn</a:t>
            </a:r>
            <a:r>
              <a:rPr lang="ro-RO" altLang="ro-RO" sz="1800" i="1" dirty="0">
                <a:latin typeface="Times New Roman" panose="02020603050405020304" pitchFamily="18" charset="0"/>
                <a:cs typeface="Times New Roman" panose="02020603050405020304" pitchFamily="18" charset="0"/>
                <a:hlinkClick r:id="rId3"/>
              </a:rPr>
              <a:t>@</a:t>
            </a:r>
            <a:r>
              <a:rPr lang="ro-RO" altLang="ro-RO" sz="1800" i="1" dirty="0" err="1">
                <a:latin typeface="Times New Roman" panose="02020603050405020304" pitchFamily="18" charset="0"/>
                <a:cs typeface="Times New Roman" panose="02020603050405020304" pitchFamily="18" charset="0"/>
                <a:hlinkClick r:id="rId3"/>
              </a:rPr>
              <a:t>insp.gov.ro</a:t>
            </a:r>
            <a:r>
              <a:rPr lang="ro-RO" altLang="ro-RO" sz="1800" i="1" dirty="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tabelul nr. 3 care cuprinde activitățile raportate din toate judeţele.</a:t>
            </a:r>
          </a:p>
        </p:txBody>
      </p:sp>
    </p:spTree>
    <p:extLst>
      <p:ext uri="{BB962C8B-B14F-4D97-AF65-F5344CB8AC3E}">
        <p14:creationId xmlns:p14="http://schemas.microsoft.com/office/powerpoint/2010/main" val="50406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ă liberă: formă 3">
            <a:extLst>
              <a:ext uri="{FF2B5EF4-FFF2-40B4-BE49-F238E27FC236}">
                <a16:creationId xmlns:a16="http://schemas.microsoft.com/office/drawing/2014/main" id="{DF1B674E-8BCD-6A50-B27B-5F66A08BBE84}"/>
              </a:ext>
            </a:extLst>
          </p:cNvPr>
          <p:cNvSpPr/>
          <p:nvPr/>
        </p:nvSpPr>
        <p:spPr>
          <a:xfrm>
            <a:off x="1430375" y="940279"/>
            <a:ext cx="9818470" cy="281486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noAutofit/>
          </a:bodyPr>
          <a:lstStyle/>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Introducere</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Temă</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Scop</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Obiective</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Perioadă de derulare</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Grupuri țintă</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Slogan</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Mesaje cheie</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Activități recomandate la nivelul DSP județene și DSP a municipiului</a:t>
            </a:r>
            <a:r>
              <a:rPr lang="en-US" b="0" i="0" u="none" strike="noStrike" kern="1200" cap="none" spc="0" baseline="0" dirty="0">
                <a:ln>
                  <a:noFill/>
                </a:ln>
                <a:solidFill>
                  <a:srgbClr val="000000"/>
                </a:solidFill>
                <a:latin typeface="Times New Roman" pitchFamily="18"/>
                <a:ea typeface="Arial Unicode MS" pitchFamily="34"/>
                <a:cs typeface="Arial Unicode MS" pitchFamily="34"/>
              </a:rPr>
              <a:t> </a:t>
            </a: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București</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Parteneri</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Indicatori de monitorizare a derulării campaniei</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Date și termene de raportare</a:t>
            </a:r>
          </a:p>
          <a:p>
            <a:pPr marL="0" marR="0" lvl="0" indent="0" algn="just" rtl="0" hangingPunct="1">
              <a:lnSpc>
                <a:spcPct val="100000"/>
              </a:lnSpc>
              <a:spcBef>
                <a:spcPts val="0"/>
              </a:spcBef>
              <a:spcAft>
                <a:spcPts val="601"/>
              </a:spcAft>
              <a:buClr>
                <a:srgbClr val="16537F"/>
              </a:buClr>
              <a:buSzPct val="140000"/>
              <a:buFont typeface="Wingdings" pitchFamily="2"/>
              <a:buChar char=""/>
              <a:tabLst>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b="0" i="0" u="none" strike="noStrike" kern="1200" cap="none" spc="0" baseline="0" dirty="0">
                <a:ln>
                  <a:noFill/>
                </a:ln>
                <a:solidFill>
                  <a:srgbClr val="000000"/>
                </a:solidFill>
                <a:latin typeface="Times New Roman" pitchFamily="18"/>
                <a:ea typeface="Arial Unicode MS" pitchFamily="34"/>
                <a:cs typeface="Arial Unicode MS" pitchFamily="34"/>
              </a:rPr>
              <a:t>Date pentru informații și contact</a:t>
            </a:r>
            <a:endParaRPr lang="ro-RO" sz="2000" b="0" i="0" u="none" strike="noStrike" kern="1200" cap="none" spc="0" baseline="0" dirty="0">
              <a:ln>
                <a:noFill/>
              </a:ln>
              <a:solidFill>
                <a:srgbClr val="000000"/>
              </a:solidFill>
              <a:latin typeface="Times New Roman" pitchFamily="18"/>
              <a:ea typeface="Arial Unicode MS" pitchFamily="34"/>
              <a:cs typeface="Arial Unicode MS" pitchFamily="34"/>
            </a:endParaRPr>
          </a:p>
        </p:txBody>
      </p:sp>
      <p:sp>
        <p:nvSpPr>
          <p:cNvPr id="5" name="Formă liberă: formă 4">
            <a:extLst>
              <a:ext uri="{FF2B5EF4-FFF2-40B4-BE49-F238E27FC236}">
                <a16:creationId xmlns:a16="http://schemas.microsoft.com/office/drawing/2014/main" id="{1A7EC429-F8C7-4BC5-0FAE-A9A6E649B22C}"/>
              </a:ext>
            </a:extLst>
          </p:cNvPr>
          <p:cNvSpPr/>
          <p:nvPr/>
        </p:nvSpPr>
        <p:spPr>
          <a:xfrm>
            <a:off x="4894200" y="3429000"/>
            <a:ext cx="3505319" cy="2895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endParaRPr lang="en-US" sz="2000" b="0" i="0" u="none" strike="noStrike" kern="1200" cap="none" spc="0" baseline="0">
              <a:ln>
                <a:noFill/>
              </a:ln>
              <a:solidFill>
                <a:srgbClr val="000000"/>
              </a:solidFill>
              <a:latin typeface="Rockwell" pitchFamily="18"/>
              <a:ea typeface="Arial" pitchFamily="2"/>
              <a:cs typeface="Ari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endParaRPr lang="ro-RO" sz="2000" b="0" i="0" u="none" strike="noStrike" kern="1200" cap="none" spc="0" baseline="0">
              <a:ln>
                <a:noFill/>
              </a:ln>
              <a:solidFill>
                <a:srgbClr val="000000"/>
              </a:solidFill>
              <a:latin typeface="Rockwell" pitchFamily="18"/>
              <a:ea typeface="Arial" pitchFamily="2"/>
              <a:cs typeface="Ari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endParaRPr lang="ro-RO" sz="2000" b="0" i="0" u="none" strike="noStrike" kern="1200" cap="none" spc="0" baseline="0">
              <a:ln>
                <a:noFill/>
              </a:ln>
              <a:solidFill>
                <a:srgbClr val="000000"/>
              </a:solidFill>
              <a:latin typeface="Rockwell" pitchFamily="18"/>
              <a:ea typeface="Arial" pitchFamily="2"/>
              <a:cs typeface="Arial" pitchFamily="2"/>
            </a:endParaRPr>
          </a:p>
        </p:txBody>
      </p:sp>
      <p:sp>
        <p:nvSpPr>
          <p:cNvPr id="6" name="Formă liberă: formă 5">
            <a:extLst>
              <a:ext uri="{FF2B5EF4-FFF2-40B4-BE49-F238E27FC236}">
                <a16:creationId xmlns:a16="http://schemas.microsoft.com/office/drawing/2014/main" id="{5688D8CB-0EB8-D1C8-4648-424776931ACE}"/>
              </a:ext>
            </a:extLst>
          </p:cNvPr>
          <p:cNvSpPr/>
          <p:nvPr/>
        </p:nvSpPr>
        <p:spPr>
          <a:xfrm>
            <a:off x="3120120" y="63360"/>
            <a:ext cx="3075120" cy="581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i="0" u="none" strike="noStrike" kern="1200" cap="none" spc="0" baseline="0" dirty="0">
                <a:ln>
                  <a:noFill/>
                </a:ln>
                <a:solidFill>
                  <a:srgbClr val="16537F"/>
                </a:solidFill>
                <a:latin typeface="Gabriola" pitchFamily="82"/>
                <a:ea typeface="GungsuhChe" pitchFamily="49"/>
                <a:cs typeface="GungsuhChe" pitchFamily="49"/>
              </a:rPr>
              <a:t>Planificarea campaniei:</a:t>
            </a:r>
          </a:p>
        </p:txBody>
      </p:sp>
      <p:sp>
        <p:nvSpPr>
          <p:cNvPr id="7" name="Formă liberă: formă 6">
            <a:extLst>
              <a:ext uri="{FF2B5EF4-FFF2-40B4-BE49-F238E27FC236}">
                <a16:creationId xmlns:a16="http://schemas.microsoft.com/office/drawing/2014/main" id="{0D538B60-227A-5866-8D1F-0EF7169172A2}"/>
              </a:ext>
            </a:extLst>
          </p:cNvPr>
          <p:cNvSpPr/>
          <p:nvPr/>
        </p:nvSpPr>
        <p:spPr>
          <a:xfrm>
            <a:off x="155520" y="-144360"/>
            <a:ext cx="304920" cy="3045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Microsoft YaHei" pitchFamily="2"/>
              <a:cs typeface="Lucida Sans" pitchFamily="2"/>
            </a:endParaRPr>
          </a:p>
        </p:txBody>
      </p:sp>
      <p:pic>
        <p:nvPicPr>
          <p:cNvPr id="8" name="Imagine 7">
            <a:extLst>
              <a:ext uri="{FF2B5EF4-FFF2-40B4-BE49-F238E27FC236}">
                <a16:creationId xmlns:a16="http://schemas.microsoft.com/office/drawing/2014/main" id="{C37BD01C-CB06-F3CF-9324-58385C1CE2F0}"/>
              </a:ext>
            </a:extLst>
          </p:cNvPr>
          <p:cNvPicPr>
            <a:picLocks noChangeAspect="1"/>
          </p:cNvPicPr>
          <p:nvPr/>
        </p:nvPicPr>
        <p:blipFill>
          <a:blip r:embed="rId2">
            <a:lum/>
            <a:alphaModFix/>
          </a:blip>
          <a:srcRect/>
          <a:stretch>
            <a:fillRect/>
          </a:stretch>
        </p:blipFill>
        <p:spPr>
          <a:xfrm>
            <a:off x="76320" y="5651640"/>
            <a:ext cx="12052420" cy="1206359"/>
          </a:xfrm>
          <a:prstGeom prst="rect">
            <a:avLst/>
          </a:prstGeom>
          <a:noFill/>
          <a:ln cap="flat">
            <a:noFill/>
          </a:ln>
        </p:spPr>
      </p:pic>
    </p:spTree>
    <p:extLst>
      <p:ext uri="{BB962C8B-B14F-4D97-AF65-F5344CB8AC3E}">
        <p14:creationId xmlns:p14="http://schemas.microsoft.com/office/powerpoint/2010/main" val="135498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0A9C9F0-284B-E99C-2A78-9C43C7A6CFC4}"/>
              </a:ext>
            </a:extLst>
          </p:cNvPr>
          <p:cNvPicPr>
            <a:picLocks noChangeAspect="1"/>
          </p:cNvPicPr>
          <p:nvPr/>
        </p:nvPicPr>
        <p:blipFill>
          <a:blip r:embed="rId2"/>
          <a:stretch>
            <a:fillRect/>
          </a:stretch>
        </p:blipFill>
        <p:spPr>
          <a:xfrm>
            <a:off x="0" y="5650992"/>
            <a:ext cx="12192000" cy="1207008"/>
          </a:xfrm>
          <a:prstGeom prst="rect">
            <a:avLst/>
          </a:prstGeom>
        </p:spPr>
      </p:pic>
      <p:sp>
        <p:nvSpPr>
          <p:cNvPr id="4" name="CasetăText 3">
            <a:extLst>
              <a:ext uri="{FF2B5EF4-FFF2-40B4-BE49-F238E27FC236}">
                <a16:creationId xmlns:a16="http://schemas.microsoft.com/office/drawing/2014/main" id="{237C3C22-B5EE-5DC7-9A43-2E4BB9C87609}"/>
              </a:ext>
            </a:extLst>
          </p:cNvPr>
          <p:cNvSpPr txBox="1"/>
          <p:nvPr/>
        </p:nvSpPr>
        <p:spPr>
          <a:xfrm>
            <a:off x="2813298" y="312104"/>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dirty="0">
                <a:solidFill>
                  <a:srgbClr val="16537F"/>
                </a:solidFill>
                <a:latin typeface="Gabriola" pitchFamily="82"/>
                <a:ea typeface="GungsuhChe" pitchFamily="49"/>
                <a:cs typeface="GungsuhChe" pitchFamily="49"/>
              </a:rPr>
              <a:t>Indicatori de evaluare: </a:t>
            </a:r>
            <a:endParaRPr lang="ro-RO" sz="1800" b="1" i="0" u="none" strike="noStrike" kern="1200" cap="none" spc="0" baseline="0" dirty="0">
              <a:ln>
                <a:noFill/>
              </a:ln>
              <a:solidFill>
                <a:srgbClr val="16537F"/>
              </a:solidFill>
              <a:latin typeface="Gabriola" pitchFamily="82"/>
              <a:ea typeface="GungsuhChe" pitchFamily="49"/>
              <a:cs typeface="GungsuhChe" pitchFamily="49"/>
            </a:endParaRPr>
          </a:p>
        </p:txBody>
      </p:sp>
      <p:sp>
        <p:nvSpPr>
          <p:cNvPr id="5" name="Rectangle 3">
            <a:extLst>
              <a:ext uri="{FF2B5EF4-FFF2-40B4-BE49-F238E27FC236}">
                <a16:creationId xmlns:a16="http://schemas.microsoft.com/office/drawing/2014/main" id="{7166D59D-C1C4-8FF1-CF27-4C84292258C6}"/>
              </a:ext>
            </a:extLst>
          </p:cNvPr>
          <p:cNvSpPr txBox="1">
            <a:spLocks/>
          </p:cNvSpPr>
          <p:nvPr/>
        </p:nvSpPr>
        <p:spPr>
          <a:xfrm>
            <a:off x="1555031" y="1194593"/>
            <a:ext cx="8458200" cy="3541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5000"/>
              </a:lnSpc>
              <a:buFont typeface="Wingdings" panose="05000000000000000000" pitchFamily="2" charset="2"/>
              <a:buNone/>
            </a:pPr>
            <a:r>
              <a:rPr lang="ro-RO" altLang="ro-RO" sz="1800" b="1" dirty="0">
                <a:latin typeface="Times New Roman" panose="02020603050405020304" pitchFamily="18" charset="0"/>
                <a:cs typeface="Times New Roman" panose="02020603050405020304" pitchFamily="18" charset="0"/>
              </a:rPr>
              <a:t>Datele se raportează către </a:t>
            </a:r>
            <a:r>
              <a:rPr lang="ro-RO" altLang="en-US" sz="1800" b="1" dirty="0">
                <a:latin typeface="Times New Roman" panose="02020603050405020304" pitchFamily="18" charset="0"/>
                <a:cs typeface="Times New Roman" panose="02020603050405020304" pitchFamily="18" charset="0"/>
              </a:rPr>
              <a:t>INSP - CRSP TG. MURES - secție </a:t>
            </a:r>
            <a:r>
              <a:rPr lang="ro-RO" altLang="en-US" sz="1800" b="1" dirty="0" err="1">
                <a:latin typeface="Times New Roman" panose="02020603050405020304" pitchFamily="18" charset="0"/>
                <a:cs typeface="Times New Roman" panose="02020603050405020304" pitchFamily="18" charset="0"/>
              </a:rPr>
              <a:t>externăSIBIU</a:t>
            </a:r>
            <a:r>
              <a:rPr lang="en-US" altLang="ro-RO" sz="1800" b="1" dirty="0">
                <a:latin typeface="Times New Roman" panose="02020603050405020304" pitchFamily="18" charset="0"/>
                <a:cs typeface="Times New Roman" panose="02020603050405020304" pitchFamily="18" charset="0"/>
              </a:rPr>
              <a:t>:</a:t>
            </a:r>
          </a:p>
          <a:p>
            <a:pPr>
              <a:lnSpc>
                <a:spcPct val="120000"/>
              </a:lnSpc>
              <a:spcBef>
                <a:spcPct val="0"/>
              </a:spcBef>
              <a:buFont typeface="Wingdings" panose="05000000000000000000" pitchFamily="2" charset="2"/>
              <a:buNone/>
            </a:pPr>
            <a:endParaRPr lang="ro-RO" altLang="ro-RO" sz="1600" b="1" dirty="0">
              <a:latin typeface="Times New Roman" panose="02020603050405020304" pitchFamily="18" charset="0"/>
              <a:cs typeface="Times New Roman" panose="02020603050405020304" pitchFamily="18" charset="0"/>
            </a:endParaRPr>
          </a:p>
          <a:p>
            <a:pPr>
              <a:lnSpc>
                <a:spcPct val="120000"/>
              </a:lnSpc>
              <a:spcBef>
                <a:spcPct val="0"/>
              </a:spcBef>
              <a:buFont typeface="Wingdings" panose="05000000000000000000" pitchFamily="2" charset="2"/>
              <a:buNone/>
            </a:pPr>
            <a:r>
              <a:rPr lang="en-US" altLang="ro-RO" dirty="0">
                <a:latin typeface="Times New Roman" panose="02020603050405020304" pitchFamily="18" charset="0"/>
                <a:cs typeface="Times New Roman" panose="02020603050405020304" pitchFamily="18" charset="0"/>
              </a:rPr>
              <a:t>	</a:t>
            </a:r>
            <a:r>
              <a:rPr lang="ro-RO" altLang="ro-RO" sz="1800" b="1" dirty="0">
                <a:latin typeface="Times New Roman" panose="02020603050405020304" pitchFamily="18" charset="0"/>
                <a:cs typeface="Times New Roman" panose="02020603050405020304" pitchFamily="18" charset="0"/>
              </a:rPr>
              <a:t>Persoane de contact:</a:t>
            </a:r>
            <a:r>
              <a:rPr lang="en-US" altLang="ro-RO" sz="1800" b="1" dirty="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dr. Ioana Filip        		</a:t>
            </a:r>
            <a:r>
              <a:rPr lang="ro-RO" altLang="ro-RO" sz="1800" dirty="0" err="1">
                <a:latin typeface="Times New Roman" panose="02020603050405020304" pitchFamily="18" charset="0"/>
                <a:cs typeface="Times New Roman" panose="02020603050405020304" pitchFamily="18" charset="0"/>
              </a:rPr>
              <a:t>ioana.filip</a:t>
            </a:r>
            <a:r>
              <a:rPr lang="ro-RO" altLang="ro-RO" sz="1800" dirty="0">
                <a:latin typeface="Times New Roman" panose="02020603050405020304" pitchFamily="18" charset="0"/>
                <a:cs typeface="Times New Roman" panose="02020603050405020304" pitchFamily="18" charset="0"/>
              </a:rPr>
              <a:t>@</a:t>
            </a:r>
            <a:r>
              <a:rPr lang="en-US" altLang="ro-RO" sz="1800" dirty="0">
                <a:latin typeface="Times New Roman" panose="02020603050405020304" pitchFamily="18" charset="0"/>
                <a:cs typeface="Times New Roman" panose="02020603050405020304" pitchFamily="18" charset="0"/>
              </a:rPr>
              <a:t>insp.gov.ro</a:t>
            </a:r>
            <a:r>
              <a:rPr lang="ro-RO" altLang="ro-RO" sz="1800" b="1" dirty="0">
                <a:latin typeface="Times New Roman" panose="02020603050405020304" pitchFamily="18" charset="0"/>
                <a:cs typeface="Times New Roman" panose="02020603050405020304" pitchFamily="18" charset="0"/>
              </a:rPr>
              <a:t> </a:t>
            </a:r>
            <a:endParaRPr lang="en-US" altLang="ro-RO" sz="1800" b="1" dirty="0">
              <a:latin typeface="Times New Roman" panose="02020603050405020304" pitchFamily="18" charset="0"/>
              <a:cs typeface="Times New Roman" panose="02020603050405020304" pitchFamily="18" charset="0"/>
            </a:endParaRPr>
          </a:p>
          <a:p>
            <a:pPr>
              <a:lnSpc>
                <a:spcPct val="150000"/>
              </a:lnSpc>
              <a:spcBef>
                <a:spcPct val="0"/>
              </a:spcBef>
              <a:buFont typeface="Wingdings" panose="05000000000000000000" pitchFamily="2" charset="2"/>
              <a:buNone/>
            </a:pPr>
            <a:r>
              <a:rPr lang="en-US" altLang="ro-RO" sz="1800" b="1" dirty="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dr. Anița </a:t>
            </a:r>
            <a:r>
              <a:rPr lang="ro-RO" altLang="ro-RO" sz="1800" dirty="0" err="1">
                <a:latin typeface="Times New Roman" panose="02020603050405020304" pitchFamily="18" charset="0"/>
                <a:cs typeface="Times New Roman" panose="02020603050405020304" pitchFamily="18" charset="0"/>
              </a:rPr>
              <a:t>Kaufmann</a:t>
            </a:r>
            <a:r>
              <a:rPr lang="ro-RO" altLang="ro-RO" sz="1800" dirty="0">
                <a:latin typeface="Times New Roman" panose="02020603050405020304" pitchFamily="18" charset="0"/>
                <a:cs typeface="Times New Roman" panose="02020603050405020304" pitchFamily="18" charset="0"/>
              </a:rPr>
              <a:t>		</a:t>
            </a:r>
            <a:r>
              <a:rPr lang="ro-RO" altLang="ro-RO" sz="1800" dirty="0" err="1">
                <a:latin typeface="Times New Roman" panose="02020603050405020304" pitchFamily="18" charset="0"/>
                <a:cs typeface="Times New Roman" panose="02020603050405020304" pitchFamily="18" charset="0"/>
              </a:rPr>
              <a:t>anita.kaufmann</a:t>
            </a:r>
            <a:r>
              <a:rPr lang="en-US" altLang="ro-RO" sz="1800" dirty="0">
                <a:latin typeface="Times New Roman" panose="02020603050405020304" pitchFamily="18" charset="0"/>
                <a:cs typeface="Times New Roman" panose="02020603050405020304" pitchFamily="18" charset="0"/>
              </a:rPr>
              <a:t>@insp.gov.ro</a:t>
            </a:r>
            <a:endParaRPr lang="ro-RO" altLang="ro-RO" sz="1800" dirty="0">
              <a:latin typeface="Times New Roman" panose="02020603050405020304" pitchFamily="18" charset="0"/>
              <a:cs typeface="Times New Roman" panose="02020603050405020304" pitchFamily="18" charset="0"/>
            </a:endParaRPr>
          </a:p>
          <a:p>
            <a:pPr>
              <a:lnSpc>
                <a:spcPct val="150000"/>
              </a:lnSpc>
              <a:spcBef>
                <a:spcPct val="0"/>
              </a:spcBef>
              <a:buFont typeface="Wingdings" panose="05000000000000000000" pitchFamily="2" charset="2"/>
              <a:buNone/>
            </a:pPr>
            <a:r>
              <a:rPr lang="ro-RO" altLang="ro-RO" sz="1800" dirty="0">
                <a:latin typeface="Times New Roman" panose="02020603050405020304" pitchFamily="18" charset="0"/>
                <a:cs typeface="Times New Roman" panose="02020603050405020304" pitchFamily="18" charset="0"/>
              </a:rPr>
              <a:t>				dr. Ovidiu Chiș 		</a:t>
            </a:r>
            <a:r>
              <a:rPr lang="ro-RO" altLang="ro-RO" sz="1800" dirty="0">
                <a:solidFill>
                  <a:srgbClr val="3B3838"/>
                </a:solidFill>
                <a:latin typeface="Times New Roman" panose="02020603050405020304" pitchFamily="18" charset="0"/>
                <a:cs typeface="Times New Roman" panose="02020603050405020304" pitchFamily="18" charset="0"/>
              </a:rPr>
              <a:t> </a:t>
            </a:r>
            <a:r>
              <a:rPr lang="ro-RO" altLang="ro-RO" sz="1800" dirty="0" err="1">
                <a:solidFill>
                  <a:srgbClr val="3B3838"/>
                </a:solidFill>
                <a:latin typeface="Times New Roman" panose="02020603050405020304" pitchFamily="18" charset="0"/>
                <a:cs typeface="Times New Roman" panose="02020603050405020304" pitchFamily="18" charset="0"/>
              </a:rPr>
              <a:t>ovidiu</a:t>
            </a:r>
            <a:r>
              <a:rPr lang="en-US" altLang="ro-RO" sz="1800" dirty="0">
                <a:solidFill>
                  <a:srgbClr val="3B3838"/>
                </a:solidFill>
                <a:latin typeface="Times New Roman" panose="02020603050405020304" pitchFamily="18" charset="0"/>
                <a:cs typeface="Times New Roman" panose="02020603050405020304" pitchFamily="18" charset="0"/>
              </a:rPr>
              <a:t>.</a:t>
            </a:r>
            <a:r>
              <a:rPr lang="ro-RO" altLang="ro-RO" sz="1800" dirty="0" err="1">
                <a:solidFill>
                  <a:srgbClr val="3B3838"/>
                </a:solidFill>
                <a:latin typeface="Times New Roman" panose="02020603050405020304" pitchFamily="18" charset="0"/>
                <a:cs typeface="Times New Roman" panose="02020603050405020304" pitchFamily="18" charset="0"/>
              </a:rPr>
              <a:t>chis</a:t>
            </a:r>
            <a:r>
              <a:rPr lang="en-US" altLang="ro-RO" sz="1800" dirty="0">
                <a:solidFill>
                  <a:srgbClr val="3B3838"/>
                </a:solidFill>
                <a:latin typeface="Times New Roman" panose="02020603050405020304" pitchFamily="18" charset="0"/>
                <a:cs typeface="Times New Roman" panose="02020603050405020304" pitchFamily="18" charset="0"/>
              </a:rPr>
              <a:t>@insp.gov.ro</a:t>
            </a:r>
            <a:r>
              <a:rPr lang="ro-RO" altLang="ro-RO" sz="1800" dirty="0">
                <a:solidFill>
                  <a:srgbClr val="3B3838"/>
                </a:solidFill>
                <a:latin typeface="Times New Roman" panose="02020603050405020304" pitchFamily="18" charset="0"/>
                <a:cs typeface="Times New Roman" panose="02020603050405020304" pitchFamily="18" charset="0"/>
              </a:rPr>
              <a:t> </a:t>
            </a:r>
          </a:p>
          <a:p>
            <a:pPr>
              <a:lnSpc>
                <a:spcPct val="150000"/>
              </a:lnSpc>
              <a:spcBef>
                <a:spcPct val="0"/>
              </a:spcBef>
              <a:buFont typeface="Wingdings" panose="05000000000000000000" pitchFamily="2" charset="2"/>
              <a:buNone/>
            </a:pPr>
            <a:r>
              <a:rPr lang="ro-RO" altLang="ro-RO" sz="1800" dirty="0">
                <a:solidFill>
                  <a:srgbClr val="3B3838"/>
                </a:solidFill>
                <a:latin typeface="Times New Roman" panose="02020603050405020304" pitchFamily="18" charset="0"/>
                <a:cs typeface="Times New Roman" panose="02020603050405020304" pitchFamily="18" charset="0"/>
              </a:rPr>
              <a:t>				dr. Voicu Iuga		</a:t>
            </a:r>
            <a:r>
              <a:rPr lang="ro-RO" altLang="ro-RO" sz="1800" dirty="0" err="1">
                <a:solidFill>
                  <a:srgbClr val="3B3838"/>
                </a:solidFill>
                <a:latin typeface="Times New Roman" panose="02020603050405020304" pitchFamily="18" charset="0"/>
                <a:cs typeface="Times New Roman" panose="02020603050405020304" pitchFamily="18" charset="0"/>
              </a:rPr>
              <a:t>voicu.iuga</a:t>
            </a:r>
            <a:r>
              <a:rPr lang="ro-RO" altLang="ro-RO" sz="1800" dirty="0">
                <a:solidFill>
                  <a:srgbClr val="3B3838"/>
                </a:solidFill>
                <a:latin typeface="Times New Roman" panose="02020603050405020304" pitchFamily="18" charset="0"/>
                <a:cs typeface="Times New Roman" panose="02020603050405020304" pitchFamily="18" charset="0"/>
              </a:rPr>
              <a:t>@</a:t>
            </a:r>
            <a:r>
              <a:rPr lang="en-US" altLang="ro-RO" sz="1800" dirty="0">
                <a:solidFill>
                  <a:srgbClr val="3B3838"/>
                </a:solidFill>
                <a:latin typeface="Times New Roman" panose="02020603050405020304" pitchFamily="18" charset="0"/>
                <a:cs typeface="Times New Roman" panose="02020603050405020304" pitchFamily="18" charset="0"/>
              </a:rPr>
              <a:t> insp.gov.ro</a:t>
            </a:r>
            <a:r>
              <a:rPr lang="ro-RO" altLang="ro-RO" sz="1800" dirty="0">
                <a:solidFill>
                  <a:srgbClr val="3B3838"/>
                </a:solidFill>
                <a:latin typeface="Times New Roman" panose="02020603050405020304" pitchFamily="18" charset="0"/>
                <a:cs typeface="Times New Roman" panose="02020603050405020304" pitchFamily="18" charset="0"/>
              </a:rPr>
              <a:t> </a:t>
            </a:r>
          </a:p>
          <a:p>
            <a:pPr>
              <a:lnSpc>
                <a:spcPct val="150000"/>
              </a:lnSpc>
              <a:spcBef>
                <a:spcPct val="0"/>
              </a:spcBef>
              <a:buFont typeface="Wingdings" panose="05000000000000000000" pitchFamily="2" charset="2"/>
              <a:buNone/>
            </a:pPr>
            <a:r>
              <a:rPr lang="ro-RO" altLang="ro-RO" sz="1800" dirty="0">
                <a:solidFill>
                  <a:srgbClr val="3B3838"/>
                </a:solidFill>
                <a:latin typeface="Times New Roman" panose="02020603050405020304" pitchFamily="18" charset="0"/>
                <a:cs typeface="Times New Roman" panose="02020603050405020304" pitchFamily="18" charset="0"/>
              </a:rPr>
              <a:t>				Lidia Bugle		</a:t>
            </a:r>
            <a:r>
              <a:rPr lang="ro-RO" altLang="ro-RO" sz="1800" dirty="0" err="1">
                <a:solidFill>
                  <a:srgbClr val="3B3838"/>
                </a:solidFill>
                <a:latin typeface="Times New Roman" panose="02020603050405020304" pitchFamily="18" charset="0"/>
                <a:cs typeface="Times New Roman" panose="02020603050405020304" pitchFamily="18" charset="0"/>
              </a:rPr>
              <a:t>lidia.bugle</a:t>
            </a:r>
            <a:r>
              <a:rPr lang="ro-RO" altLang="ro-RO" sz="1800" dirty="0">
                <a:solidFill>
                  <a:srgbClr val="3B3838"/>
                </a:solidFill>
                <a:latin typeface="Times New Roman" panose="02020603050405020304" pitchFamily="18" charset="0"/>
                <a:cs typeface="Times New Roman" panose="02020603050405020304" pitchFamily="18" charset="0"/>
              </a:rPr>
              <a:t>@</a:t>
            </a:r>
            <a:r>
              <a:rPr lang="en-US" altLang="ro-RO" sz="1800" dirty="0">
                <a:solidFill>
                  <a:srgbClr val="3B3838"/>
                </a:solidFill>
                <a:latin typeface="Times New Roman" panose="02020603050405020304" pitchFamily="18" charset="0"/>
                <a:cs typeface="Times New Roman" panose="02020603050405020304" pitchFamily="18" charset="0"/>
              </a:rPr>
              <a:t> insp.gov.ro</a:t>
            </a:r>
            <a:r>
              <a:rPr lang="ro-RO" altLang="ro-RO" sz="1800" dirty="0">
                <a:solidFill>
                  <a:srgbClr val="3B3838"/>
                </a:solidFill>
                <a:latin typeface="Times New Roman" panose="02020603050405020304" pitchFamily="18" charset="0"/>
                <a:cs typeface="Times New Roman" panose="02020603050405020304" pitchFamily="18" charset="0"/>
              </a:rPr>
              <a:t> </a:t>
            </a:r>
            <a:endParaRPr lang="en-US" altLang="ro-RO" sz="1800" dirty="0">
              <a:latin typeface="Times New Roman" panose="02020603050405020304" pitchFamily="18" charset="0"/>
              <a:cs typeface="Times New Roman" panose="02020603050405020304" pitchFamily="18" charset="0"/>
            </a:endParaRPr>
          </a:p>
          <a:p>
            <a:pPr>
              <a:lnSpc>
                <a:spcPct val="150000"/>
              </a:lnSpc>
              <a:spcBef>
                <a:spcPct val="0"/>
              </a:spcBef>
              <a:buFont typeface="Wingdings" panose="05000000000000000000" pitchFamily="2" charset="2"/>
              <a:buNone/>
            </a:pPr>
            <a:r>
              <a:rPr lang="ro-RO" altLang="ro-RO" sz="1800" dirty="0">
                <a:latin typeface="Times New Roman" panose="02020603050405020304" pitchFamily="18" charset="0"/>
                <a:cs typeface="Times New Roman" panose="02020603050405020304" pitchFamily="18" charset="0"/>
              </a:rPr>
              <a:t>				</a:t>
            </a:r>
            <a:r>
              <a:rPr lang="ro-RO" altLang="ro-RO" dirty="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                 	</a:t>
            </a:r>
          </a:p>
          <a:p>
            <a:pPr>
              <a:lnSpc>
                <a:spcPct val="150000"/>
              </a:lnSpc>
              <a:spcBef>
                <a:spcPct val="0"/>
              </a:spcBef>
              <a:buFont typeface="Wingdings" panose="05000000000000000000" pitchFamily="2" charset="2"/>
              <a:buNone/>
            </a:pPr>
            <a:r>
              <a:rPr lang="ro-RO" altLang="ro-RO" sz="1800" dirty="0">
                <a:latin typeface="Times New Roman" panose="02020603050405020304" pitchFamily="18" charset="0"/>
                <a:cs typeface="Times New Roman" panose="02020603050405020304" pitchFamily="18" charset="0"/>
              </a:rPr>
              <a:t>					cnsbn@insp.gov.ro</a:t>
            </a:r>
            <a:r>
              <a:rPr lang="ro-RO" altLang="ro-RO" dirty="0">
                <a:latin typeface="Times New Roman" panose="02020603050405020304" pitchFamily="18" charset="0"/>
                <a:cs typeface="Times New Roman" panose="02020603050405020304" pitchFamily="18" charset="0"/>
              </a:rPr>
              <a:t>	</a:t>
            </a:r>
            <a:r>
              <a:rPr lang="ro-RO" altLang="ro-RO" sz="1600" dirty="0">
                <a:latin typeface="Times New Roman" panose="02020603050405020304" pitchFamily="18" charset="0"/>
                <a:cs typeface="Times New Roman" panose="02020603050405020304" pitchFamily="18" charset="0"/>
              </a:rPr>
              <a:t>			</a:t>
            </a:r>
            <a:endParaRPr lang="en-US" altLang="ro-RO" sz="1600" b="1" dirty="0">
              <a:latin typeface="Times New Roman" panose="02020603050405020304" pitchFamily="18" charset="0"/>
              <a:cs typeface="Times New Roman" panose="02020603050405020304" pitchFamily="18" charset="0"/>
            </a:endParaRPr>
          </a:p>
          <a:p>
            <a:pPr>
              <a:lnSpc>
                <a:spcPct val="120000"/>
              </a:lnSpc>
              <a:spcBef>
                <a:spcPct val="0"/>
              </a:spcBef>
              <a:buFont typeface="Wingdings" panose="05000000000000000000" pitchFamily="2" charset="2"/>
              <a:buNone/>
            </a:pPr>
            <a:endParaRPr lang="ro-RO" altLang="ro-RO" sz="1600" b="1" dirty="0">
              <a:latin typeface="Times New Roman" panose="02020603050405020304" pitchFamily="18" charset="0"/>
              <a:cs typeface="Times New Roman" panose="02020603050405020304" pitchFamily="18" charset="0"/>
            </a:endParaRPr>
          </a:p>
          <a:p>
            <a:pPr>
              <a:lnSpc>
                <a:spcPct val="120000"/>
              </a:lnSpc>
              <a:spcBef>
                <a:spcPct val="0"/>
              </a:spcBef>
              <a:buFont typeface="Wingdings" panose="05000000000000000000" pitchFamily="2" charset="2"/>
              <a:buNone/>
            </a:pPr>
            <a:r>
              <a:rPr lang="ro-RO" altLang="ro-RO" sz="1600" i="1" dirty="0">
                <a:latin typeface="Times New Roman" panose="02020603050405020304" pitchFamily="18" charset="0"/>
                <a:cs typeface="Times New Roman" panose="02020603050405020304" pitchFamily="18" charset="0"/>
              </a:rPr>
              <a:t>				</a:t>
            </a:r>
            <a:endParaRPr lang="en-US" altLang="ro-RO"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07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EBB05001-0B10-D8CD-19DC-AF4800781448}"/>
              </a:ext>
            </a:extLst>
          </p:cNvPr>
          <p:cNvPicPr>
            <a:picLocks noChangeAspect="1"/>
          </p:cNvPicPr>
          <p:nvPr/>
        </p:nvPicPr>
        <p:blipFill>
          <a:blip r:embed="rId2">
            <a:lum/>
            <a:alphaModFix/>
          </a:blip>
          <a:srcRect/>
          <a:stretch>
            <a:fillRect/>
          </a:stretch>
        </p:blipFill>
        <p:spPr>
          <a:xfrm>
            <a:off x="81000" y="5651640"/>
            <a:ext cx="12111000" cy="1206359"/>
          </a:xfrm>
          <a:prstGeom prst="rect">
            <a:avLst/>
          </a:prstGeom>
          <a:noFill/>
          <a:ln cap="flat">
            <a:noFill/>
          </a:ln>
        </p:spPr>
      </p:pic>
      <p:sp>
        <p:nvSpPr>
          <p:cNvPr id="4" name="CasetăText 3">
            <a:extLst>
              <a:ext uri="{FF2B5EF4-FFF2-40B4-BE49-F238E27FC236}">
                <a16:creationId xmlns:a16="http://schemas.microsoft.com/office/drawing/2014/main" id="{65603814-9DD9-DAF0-895F-D16D09D32E87}"/>
              </a:ext>
            </a:extLst>
          </p:cNvPr>
          <p:cNvSpPr txBox="1"/>
          <p:nvPr/>
        </p:nvSpPr>
        <p:spPr>
          <a:xfrm>
            <a:off x="1592825" y="0"/>
            <a:ext cx="6096000"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en-US" sz="3200" b="1" dirty="0">
                <a:solidFill>
                  <a:srgbClr val="16537F"/>
                </a:solidFill>
                <a:latin typeface="Gabriola" pitchFamily="82"/>
                <a:ea typeface="GungsuhChe" pitchFamily="49"/>
                <a:cs typeface="GungsuhChe" pitchFamily="49"/>
              </a:rPr>
              <a:t>INTRODUCERE</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sp>
        <p:nvSpPr>
          <p:cNvPr id="9" name="CasetăText 8">
            <a:extLst>
              <a:ext uri="{FF2B5EF4-FFF2-40B4-BE49-F238E27FC236}">
                <a16:creationId xmlns:a16="http://schemas.microsoft.com/office/drawing/2014/main" id="{09D3BD8C-8AB7-FFF2-B124-293BCCB78AB9}"/>
              </a:ext>
            </a:extLst>
          </p:cNvPr>
          <p:cNvSpPr txBox="1"/>
          <p:nvPr/>
        </p:nvSpPr>
        <p:spPr>
          <a:xfrm>
            <a:off x="501444" y="1160205"/>
            <a:ext cx="11464414" cy="4508927"/>
          </a:xfrm>
          <a:prstGeom prst="rect">
            <a:avLst/>
          </a:prstGeom>
          <a:noFill/>
        </p:spPr>
        <p:txBody>
          <a:bodyPr wrap="square" rtlCol="0">
            <a:spAutoFit/>
          </a:bodyPr>
          <a:lstStyle/>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Alimentația influențează starea de sănătate a organismului, astfel o alimentație sănătoasă protejează împotriva malnutriției și a bolilor netransmisibile care sunt determinate de aceasta, cum ar fi diabetul, bolile de inimă, infarctul și cancerul.</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ALIMENTAȚIA SĂNĂTOASĂ are următoarele caracteristici:</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grăsimi saturate sub 10% din aportul energetic, restul înlocuite cu grăsimi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polinesaturate</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PUFA</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grăsimi trans – cât mai reduse, preferabil deloc din alimentele procesate și mai puțin de 1% din aportul energetic pentru cele naturale;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maxim 5 g de sare/zi;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30 – 45 g de fibre/zi, din cereale integrale, fructe și legume;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200 g fructe/zi (2 – 3 porții-standard);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200 g legume/zi (2 – 3 porții-standard);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pește cel puțin de 2 ori/săptămână, din care o dată pește gras;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https://insp.gov.ro/download/cnepss/metodologii_ghirduri_recomandrari_si_evidente_stintifice/ghiduri_si_recomandari/Ghid-Volumul-1-web.pdf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23653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1856A08B-4494-D81B-7351-0A5A178131E7}"/>
              </a:ext>
            </a:extLst>
          </p:cNvPr>
          <p:cNvPicPr>
            <a:picLocks noChangeAspect="1"/>
          </p:cNvPicPr>
          <p:nvPr/>
        </p:nvPicPr>
        <p:blipFill>
          <a:blip r:embed="rId2"/>
          <a:stretch>
            <a:fillRect/>
          </a:stretch>
        </p:blipFill>
        <p:spPr>
          <a:xfrm>
            <a:off x="1661387" y="0"/>
            <a:ext cx="6096528" cy="859611"/>
          </a:xfrm>
          <a:prstGeom prst="rect">
            <a:avLst/>
          </a:prstGeom>
        </p:spPr>
      </p:pic>
      <p:sp>
        <p:nvSpPr>
          <p:cNvPr id="3" name="CasetăText 2">
            <a:extLst>
              <a:ext uri="{FF2B5EF4-FFF2-40B4-BE49-F238E27FC236}">
                <a16:creationId xmlns:a16="http://schemas.microsoft.com/office/drawing/2014/main" id="{0541B7D9-F5BC-51C4-B927-D36B6EB6D50F}"/>
              </a:ext>
            </a:extLst>
          </p:cNvPr>
          <p:cNvSpPr txBox="1"/>
          <p:nvPr/>
        </p:nvSpPr>
        <p:spPr>
          <a:xfrm>
            <a:off x="526025" y="662966"/>
            <a:ext cx="11139949" cy="5355312"/>
          </a:xfrm>
          <a:prstGeom prst="rect">
            <a:avLst/>
          </a:prstGeom>
          <a:noFill/>
        </p:spPr>
        <p:txBody>
          <a:bodyPr wrap="square" rtlCol="0">
            <a:spAutoFit/>
          </a:bodyPr>
          <a:lstStyle/>
          <a:p>
            <a:r>
              <a:rPr lang="ro-RO" dirty="0">
                <a:solidFill>
                  <a:srgbClr val="000000"/>
                </a:solidFill>
                <a:latin typeface="Times New Roman" panose="02020603050405020304" pitchFamily="18" charset="0"/>
                <a:ea typeface="Times New Roman" panose="02020603050405020304" pitchFamily="18" charset="0"/>
              </a:rPr>
              <a:t>OMS trasează în 2023</a:t>
            </a:r>
            <a:r>
              <a:rPr lang="ro-RO" sz="1800" dirty="0">
                <a:solidFill>
                  <a:srgbClr val="000000"/>
                </a:solidFill>
                <a:effectLst/>
                <a:latin typeface="Times New Roman" panose="02020603050405020304" pitchFamily="18" charset="0"/>
                <a:ea typeface="Times New Roman" panose="02020603050405020304" pitchFamily="18" charset="0"/>
              </a:rPr>
              <a:t> trei noi linii directoare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privind</a:t>
            </a:r>
            <a:r>
              <a:rPr lang="en-US" sz="1800" dirty="0">
                <a:solidFill>
                  <a:srgbClr val="000000"/>
                </a:solidFill>
                <a:effectLst/>
                <a:latin typeface="Times New Roman" panose="02020603050405020304" pitchFamily="18" charset="0"/>
                <a:ea typeface="Times New Roman" panose="02020603050405020304" pitchFamily="18" charset="0"/>
              </a:rPr>
              <a:t> </a:t>
            </a:r>
            <a:r>
              <a:rPr lang="ro-RO" i="1" u="sng" dirty="0">
                <a:solidFill>
                  <a:srgbClr val="0070C0"/>
                </a:solidFill>
                <a:latin typeface="Times New Roman" panose="02020603050405020304" pitchFamily="18" charset="0"/>
                <a:ea typeface="Times New Roman" panose="02020603050405020304" pitchFamily="18" charset="0"/>
              </a:rPr>
              <a:t>a</a:t>
            </a:r>
            <a:r>
              <a:rPr lang="ro-RO" sz="1800" i="1" u="sng" dirty="0">
                <a:solidFill>
                  <a:srgbClr val="0070C0"/>
                </a:solidFill>
                <a:effectLst/>
                <a:latin typeface="Times New Roman" panose="02020603050405020304" pitchFamily="18" charset="0"/>
                <a:ea typeface="Times New Roman" panose="02020603050405020304" pitchFamily="18" charset="0"/>
              </a:rPr>
              <a:t>portul de acizi grași saturați </a:t>
            </a:r>
            <a:r>
              <a:rPr lang="ro-RO" sz="1800" i="1" dirty="0">
                <a:solidFill>
                  <a:srgbClr val="0070C0"/>
                </a:solidFill>
                <a:effectLst/>
                <a:latin typeface="Times New Roman" panose="02020603050405020304" pitchFamily="18" charset="0"/>
                <a:ea typeface="Times New Roman" panose="02020603050405020304" pitchFamily="18" charset="0"/>
              </a:rPr>
              <a:t>și </a:t>
            </a:r>
            <a:r>
              <a:rPr lang="ro-RO" sz="1800" i="1" u="sng" dirty="0">
                <a:solidFill>
                  <a:srgbClr val="000000"/>
                </a:solidFill>
                <a:effectLst/>
                <a:latin typeface="Times New Roman" panose="02020603050405020304" pitchFamily="18" charset="0"/>
                <a:ea typeface="Times New Roman" panose="02020603050405020304" pitchFamily="18" charset="0"/>
                <a:hlinkClick r:id="rId3"/>
              </a:rPr>
              <a:t>acizi grași trans pentru adulți și copii</a:t>
            </a:r>
            <a:r>
              <a:rPr lang="ro-RO" sz="1800" i="1" u="sng" dirty="0">
                <a:solidFill>
                  <a:srgbClr val="000000"/>
                </a:solidFill>
                <a:effectLst/>
                <a:latin typeface="Times New Roman" panose="02020603050405020304" pitchFamily="18" charset="0"/>
                <a:ea typeface="Times New Roman" panose="02020603050405020304" pitchFamily="18" charset="0"/>
              </a:rPr>
              <a:t>, </a:t>
            </a:r>
            <a:r>
              <a:rPr lang="ro-RO" i="1" u="sng" dirty="0">
                <a:solidFill>
                  <a:srgbClr val="0070C0"/>
                </a:solidFill>
                <a:latin typeface="Times New Roman" panose="02020603050405020304" pitchFamily="18" charset="0"/>
                <a:ea typeface="Times New Roman" panose="02020603050405020304" pitchFamily="18" charset="0"/>
              </a:rPr>
              <a:t>a</a:t>
            </a:r>
            <a:r>
              <a:rPr lang="ro-RO" sz="1800" i="1" u="sng" strike="noStrike" dirty="0">
                <a:solidFill>
                  <a:srgbClr val="000000"/>
                </a:solidFill>
                <a:effectLst/>
                <a:latin typeface="Times New Roman" panose="02020603050405020304" pitchFamily="18" charset="0"/>
                <a:ea typeface="Times New Roman" panose="02020603050405020304" pitchFamily="18" charset="0"/>
                <a:hlinkClick r:id="rId4"/>
              </a:rPr>
              <a:t>portul total de grăsimi pentru prevenirea creșterii nesănătoase în greutate la adulți și copii</a:t>
            </a:r>
            <a:r>
              <a:rPr lang="ro-RO" sz="1800" i="1" u="sng" dirty="0">
                <a:solidFill>
                  <a:srgbClr val="000000"/>
                </a:solidFill>
                <a:effectLst/>
                <a:latin typeface="Times New Roman" panose="02020603050405020304" pitchFamily="18" charset="0"/>
                <a:ea typeface="Times New Roman" panose="02020603050405020304" pitchFamily="18" charset="0"/>
              </a:rPr>
              <a:t> </a:t>
            </a:r>
            <a:r>
              <a:rPr lang="ro-RO" sz="1800" i="1" dirty="0">
                <a:solidFill>
                  <a:srgbClr val="000000"/>
                </a:solidFill>
                <a:effectLst/>
                <a:latin typeface="Times New Roman" panose="02020603050405020304" pitchFamily="18" charset="0"/>
                <a:ea typeface="Times New Roman" panose="02020603050405020304" pitchFamily="18" charset="0"/>
              </a:rPr>
              <a:t>și </a:t>
            </a:r>
            <a:r>
              <a:rPr lang="ro-RO" i="1" dirty="0">
                <a:solidFill>
                  <a:srgbClr val="0070C0"/>
                </a:solidFill>
                <a:latin typeface="Times New Roman" panose="02020603050405020304" pitchFamily="18" charset="0"/>
                <a:ea typeface="Times New Roman" panose="02020603050405020304" pitchFamily="18" charset="0"/>
              </a:rPr>
              <a:t>a</a:t>
            </a:r>
            <a:r>
              <a:rPr lang="ro-RO" sz="1800" i="1" dirty="0">
                <a:solidFill>
                  <a:srgbClr val="000000"/>
                </a:solidFill>
                <a:effectLst/>
                <a:latin typeface="Times New Roman" panose="02020603050405020304" pitchFamily="18" charset="0"/>
                <a:ea typeface="Times New Roman" panose="02020603050405020304" pitchFamily="18" charset="0"/>
                <a:hlinkClick r:id="rId5"/>
              </a:rPr>
              <a:t>portul de carbohidrați pentru adulți și copii</a:t>
            </a:r>
            <a:r>
              <a:rPr lang="ro-RO" i="1" dirty="0">
                <a:solidFill>
                  <a:srgbClr val="000000"/>
                </a:solidFill>
                <a:latin typeface="Times New Roman" panose="02020603050405020304" pitchFamily="18" charset="0"/>
                <a:ea typeface="Times New Roman" panose="02020603050405020304" pitchFamily="18" charset="0"/>
              </a:rPr>
              <a:t>.</a:t>
            </a:r>
            <a:r>
              <a:rPr lang="ro-RO" sz="1800" i="1" dirty="0">
                <a:solidFill>
                  <a:srgbClr val="000000"/>
                </a:solidFill>
                <a:effectLst/>
                <a:latin typeface="Times New Roman" panose="02020603050405020304" pitchFamily="18" charset="0"/>
                <a:ea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rPr>
              <a:t>Ghidurile OMS conțin recomandări care urmăresc reducerea riscului de creștere nesănătoasă în greutate și a bolilor netransmisibile legate de dietă, cum ar fi diabetul de tip 2, bolile cardiovasculare și </a:t>
            </a:r>
            <a:r>
              <a:rPr lang="en-US" sz="1800" dirty="0" err="1">
                <a:solidFill>
                  <a:srgbClr val="000000"/>
                </a:solidFill>
                <a:effectLst/>
                <a:latin typeface="Times New Roman" panose="02020603050405020304" pitchFamily="18" charset="0"/>
                <a:ea typeface="Times New Roman" panose="02020603050405020304" pitchFamily="18" charset="0"/>
              </a:rPr>
              <a:t>unele</a:t>
            </a:r>
            <a:r>
              <a:rPr lang="en-US" sz="1800" dirty="0">
                <a:solidFill>
                  <a:srgbClr val="000000"/>
                </a:solidFill>
                <a:effectLst/>
                <a:latin typeface="Times New Roman" panose="02020603050405020304" pitchFamily="18" charset="0"/>
                <a:ea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rPr>
              <a:t>tipuri de cancer.</a:t>
            </a:r>
          </a:p>
          <a:p>
            <a:pPr algn="just"/>
            <a:r>
              <a:rPr lang="ro-RO" sz="1800" dirty="0">
                <a:solidFill>
                  <a:srgbClr val="000000"/>
                </a:solidFill>
                <a:effectLst/>
                <a:latin typeface="Times New Roman" panose="02020603050405020304" pitchFamily="18" charset="0"/>
                <a:ea typeface="Times New Roman" panose="02020603050405020304" pitchFamily="18" charset="0"/>
              </a:rPr>
              <a:t>OMS </a:t>
            </a:r>
            <a:r>
              <a:rPr lang="en-US" sz="1800" dirty="0">
                <a:solidFill>
                  <a:srgbClr val="000000"/>
                </a:solidFill>
                <a:effectLst/>
                <a:latin typeface="Times New Roman" panose="02020603050405020304" pitchFamily="18" charset="0"/>
                <a:ea typeface="Times New Roman" panose="02020603050405020304" pitchFamily="18" charset="0"/>
              </a:rPr>
              <a:t>face </a:t>
            </a:r>
            <a:r>
              <a:rPr lang="ro-RO" sz="1800" dirty="0">
                <a:solidFill>
                  <a:srgbClr val="000000"/>
                </a:solidFill>
                <a:effectLst/>
                <a:latin typeface="Times New Roman" panose="02020603050405020304" pitchFamily="18" charset="0"/>
                <a:ea typeface="Times New Roman" panose="02020603050405020304" pitchFamily="18" charset="0"/>
              </a:rPr>
              <a:t>o nouă recomandare conform căreia aportul de carbohidrați pentru </a:t>
            </a:r>
            <a:r>
              <a:rPr lang="en-US" sz="1800" dirty="0" err="1">
                <a:solidFill>
                  <a:srgbClr val="000000"/>
                </a:solidFill>
                <a:effectLst/>
                <a:latin typeface="Times New Roman" panose="02020603050405020304" pitchFamily="18" charset="0"/>
                <a:ea typeface="Times New Roman" panose="02020603050405020304" pitchFamily="18" charset="0"/>
              </a:rPr>
              <a:t>copiii</a:t>
            </a:r>
            <a:r>
              <a:rPr lang="en-US" sz="1800" dirty="0">
                <a:solidFill>
                  <a:srgbClr val="000000"/>
                </a:solidFill>
                <a:effectLst/>
                <a:latin typeface="Times New Roman" panose="02020603050405020304" pitchFamily="18" charset="0"/>
                <a:ea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rPr>
              <a:t>cu vârsta de 2 ani și peste ar trebui să provină în principal din cereale integrale, legume, fructe și leguminoase. OMS recomandă ca adulții să consume cel puțin 400 de grame de legume și fructe și 25 de grame de fibre alimentare naturale pe zi. </a:t>
            </a:r>
          </a:p>
          <a:p>
            <a:pPr algn="just"/>
            <a:r>
              <a:rPr lang="ro-RO" sz="1800" dirty="0">
                <a:solidFill>
                  <a:srgbClr val="000000"/>
                </a:solidFill>
                <a:effectLst/>
                <a:latin typeface="Times New Roman" panose="02020603050405020304" pitchFamily="18" charset="0"/>
                <a:ea typeface="Times New Roman" panose="02020603050405020304" pitchFamily="18" charset="0"/>
              </a:rPr>
              <a:t>În ghidul pentru copii și adolescenți, pentru prima dată,</a:t>
            </a:r>
            <a:r>
              <a:rPr lang="en-US" sz="1800" dirty="0">
                <a:solidFill>
                  <a:srgbClr val="000000"/>
                </a:solidFill>
                <a:effectLst/>
                <a:latin typeface="Times New Roman" panose="02020603050405020304" pitchFamily="18" charset="0"/>
                <a:ea typeface="Times New Roman" panose="02020603050405020304" pitchFamily="18" charset="0"/>
              </a:rPr>
              <a:t> </a:t>
            </a:r>
            <a:r>
              <a:rPr lang="ro-RO" dirty="0">
                <a:solidFill>
                  <a:srgbClr val="000000"/>
                </a:solidFill>
                <a:latin typeface="Times New Roman" panose="02020603050405020304" pitchFamily="18" charset="0"/>
                <a:ea typeface="Times New Roman" panose="02020603050405020304" pitchFamily="18" charset="0"/>
              </a:rPr>
              <a:t>OMS </a:t>
            </a:r>
            <a:r>
              <a:rPr lang="en-US" dirty="0">
                <a:solidFill>
                  <a:srgbClr val="000000"/>
                </a:solidFill>
                <a:latin typeface="Times New Roman" panose="02020603050405020304" pitchFamily="18" charset="0"/>
                <a:ea typeface="Times New Roman" panose="02020603050405020304" pitchFamily="18" charset="0"/>
              </a:rPr>
              <a:t>face </a:t>
            </a:r>
            <a:r>
              <a:rPr lang="ro-RO" dirty="0">
                <a:solidFill>
                  <a:srgbClr val="000000"/>
                </a:solidFill>
                <a:latin typeface="Times New Roman" panose="02020603050405020304" pitchFamily="18" charset="0"/>
                <a:ea typeface="Times New Roman" panose="02020603050405020304" pitchFamily="18" charset="0"/>
              </a:rPr>
              <a:t>următoarele </a:t>
            </a:r>
            <a:r>
              <a:rPr lang="en-US" sz="1800" dirty="0" err="1">
                <a:solidFill>
                  <a:srgbClr val="000000"/>
                </a:solidFill>
                <a:effectLst/>
                <a:latin typeface="Times New Roman" panose="02020603050405020304" pitchFamily="18" charset="0"/>
                <a:ea typeface="Times New Roman" panose="02020603050405020304" pitchFamily="18" charset="0"/>
              </a:rPr>
              <a:t>recomand</a:t>
            </a:r>
            <a:r>
              <a:rPr lang="ro-RO" dirty="0">
                <a:solidFill>
                  <a:srgbClr val="000000"/>
                </a:solidFill>
                <a:latin typeface="Times New Roman" panose="02020603050405020304" pitchFamily="18" charset="0"/>
                <a:ea typeface="Times New Roman" panose="02020603050405020304" pitchFamily="18" charset="0"/>
              </a:rPr>
              <a:t>ă</a:t>
            </a:r>
            <a:r>
              <a:rPr lang="en-US" dirty="0" err="1">
                <a:solidFill>
                  <a:srgbClr val="000000"/>
                </a:solidFill>
                <a:latin typeface="Times New Roman" panose="02020603050405020304" pitchFamily="18" charset="0"/>
                <a:ea typeface="Times New Roman" panose="02020603050405020304" pitchFamily="18" charset="0"/>
              </a:rPr>
              <a:t>ri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pentru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consumul</a:t>
            </a:r>
            <a:r>
              <a:rPr lang="en-US" sz="1800" dirty="0">
                <a:solidFill>
                  <a:srgbClr val="000000"/>
                </a:solidFill>
                <a:effectLst/>
                <a:latin typeface="Times New Roman" panose="02020603050405020304" pitchFamily="18" charset="0"/>
                <a:ea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rPr>
              <a:t>de legume și fructe:</a:t>
            </a:r>
            <a:endParaRPr lang="ro-RO" sz="1800" dirty="0">
              <a:effectLst/>
              <a:latin typeface="Times New Roman" panose="02020603050405020304" pitchFamily="18" charset="0"/>
              <a:ea typeface="Times New Roman" panose="02020603050405020304" pitchFamily="18" charset="0"/>
            </a:endParaRPr>
          </a:p>
          <a:p>
            <a:pPr marL="2171700" lvl="4" indent="-342900" algn="just">
              <a:buSzPts val="1000"/>
              <a:buFont typeface="Symbol" panose="05050102010706020507" pitchFamily="18" charset="2"/>
              <a:buChar char=""/>
              <a:tabLst>
                <a:tab pos="906780" algn="l"/>
              </a:tabLst>
            </a:pPr>
            <a:r>
              <a:rPr lang="ro-RO"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 ani, cel puțin 250 g pe zi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SzPts val="1000"/>
              <a:buFont typeface="Symbol" panose="05050102010706020507" pitchFamily="18" charset="2"/>
              <a:buChar char=""/>
              <a:tabLst>
                <a:tab pos="457200" algn="l"/>
              </a:tabLst>
            </a:pPr>
            <a:r>
              <a:rPr lang="ro-RO"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6–9 ani, cel puțin 350 g pe zi</a:t>
            </a:r>
            <a:endParaRPr lang="ro-RO"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SzPts val="1000"/>
              <a:buFont typeface="Symbol" panose="05050102010706020507" pitchFamily="18" charset="2"/>
              <a:buChar char=""/>
              <a:tabLst>
                <a:tab pos="457200" algn="l"/>
              </a:tabLst>
            </a:pPr>
            <a:r>
              <a:rPr lang="ro-RO"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ani sau mai mult, cel puțin 400 g pe zi </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marL="449580"/>
            <a:r>
              <a:rPr lang="ro-RO" sz="1800" dirty="0">
                <a:solidFill>
                  <a:srgbClr val="000000"/>
                </a:solidFill>
                <a:effectLst/>
                <a:latin typeface="Times New Roman" panose="02020603050405020304" pitchFamily="18" charset="0"/>
                <a:ea typeface="Times New Roman" panose="02020603050405020304" pitchFamily="18" charset="0"/>
              </a:rPr>
              <a:t>Și următoarele aporturi de fibre alimentare naturale:</a:t>
            </a:r>
            <a:endParaRPr lang="ro-RO" sz="1800" dirty="0">
              <a:effectLst/>
              <a:latin typeface="Times New Roman" panose="02020603050405020304" pitchFamily="18" charset="0"/>
              <a:ea typeface="Times New Roman" panose="02020603050405020304" pitchFamily="18" charset="0"/>
            </a:endParaRPr>
          </a:p>
          <a:p>
            <a:pPr marL="2171700" lvl="4" indent="-342900" algn="just">
              <a:buSzPts val="1000"/>
              <a:buFont typeface="Symbol" panose="05050102010706020507" pitchFamily="18" charset="2"/>
              <a:buChar char=""/>
              <a:tabLst>
                <a:tab pos="457200" algn="l"/>
              </a:tabLst>
            </a:pPr>
            <a:r>
              <a:rPr lang="ro-RO"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 ani, cel puțin 15 g pe zi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SzPts val="1000"/>
              <a:buFont typeface="Symbol" panose="05050102010706020507" pitchFamily="18" charset="2"/>
              <a:buChar char=""/>
              <a:tabLst>
                <a:tab pos="457200" algn="l"/>
              </a:tabLst>
            </a:pPr>
            <a:r>
              <a:rPr lang="ro-RO"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6–9 ani, cel puțin 21 g pe zi</a:t>
            </a:r>
            <a:endParaRPr lang="ro-RO"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SzPts val="1000"/>
              <a:buFont typeface="Symbol" panose="05050102010706020507" pitchFamily="18" charset="2"/>
              <a:buChar char=""/>
              <a:tabLst>
                <a:tab pos="457200" algn="l"/>
              </a:tabLst>
            </a:pPr>
            <a:r>
              <a:rPr lang="ro-RO"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ani sau mai mult, cel puțin 25 g pe zi.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pPr lvl="4"/>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 name="Imagine 3">
            <a:extLst>
              <a:ext uri="{FF2B5EF4-FFF2-40B4-BE49-F238E27FC236}">
                <a16:creationId xmlns:a16="http://schemas.microsoft.com/office/drawing/2014/main" id="{B1D94540-F418-4A21-4001-804E344E8D02}"/>
              </a:ext>
            </a:extLst>
          </p:cNvPr>
          <p:cNvPicPr>
            <a:picLocks noChangeAspect="1"/>
          </p:cNvPicPr>
          <p:nvPr/>
        </p:nvPicPr>
        <p:blipFill>
          <a:blip r:embed="rId6"/>
          <a:stretch>
            <a:fillRect/>
          </a:stretch>
        </p:blipFill>
        <p:spPr>
          <a:xfrm>
            <a:off x="78198" y="5650887"/>
            <a:ext cx="12113802" cy="1207113"/>
          </a:xfrm>
          <a:prstGeom prst="rect">
            <a:avLst/>
          </a:prstGeom>
        </p:spPr>
      </p:pic>
    </p:spTree>
    <p:extLst>
      <p:ext uri="{BB962C8B-B14F-4D97-AF65-F5344CB8AC3E}">
        <p14:creationId xmlns:p14="http://schemas.microsoft.com/office/powerpoint/2010/main" val="179741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9968A730-E402-82F1-BC37-9A3585192628}"/>
              </a:ext>
            </a:extLst>
          </p:cNvPr>
          <p:cNvPicPr>
            <a:picLocks noChangeAspect="1"/>
          </p:cNvPicPr>
          <p:nvPr/>
        </p:nvPicPr>
        <p:blipFill>
          <a:blip r:embed="rId2"/>
          <a:stretch>
            <a:fillRect/>
          </a:stretch>
        </p:blipFill>
        <p:spPr>
          <a:xfrm>
            <a:off x="1661387" y="0"/>
            <a:ext cx="6096528" cy="859611"/>
          </a:xfrm>
          <a:prstGeom prst="rect">
            <a:avLst/>
          </a:prstGeom>
        </p:spPr>
      </p:pic>
      <p:pic>
        <p:nvPicPr>
          <p:cNvPr id="4" name="Imagine 3">
            <a:extLst>
              <a:ext uri="{FF2B5EF4-FFF2-40B4-BE49-F238E27FC236}">
                <a16:creationId xmlns:a16="http://schemas.microsoft.com/office/drawing/2014/main" id="{D5614A6D-DB6B-76AC-FEE9-C8E849E0B3DF}"/>
              </a:ext>
            </a:extLst>
          </p:cNvPr>
          <p:cNvPicPr>
            <a:picLocks noChangeAspect="1"/>
          </p:cNvPicPr>
          <p:nvPr/>
        </p:nvPicPr>
        <p:blipFill>
          <a:blip r:embed="rId3"/>
          <a:stretch>
            <a:fillRect/>
          </a:stretch>
        </p:blipFill>
        <p:spPr>
          <a:xfrm>
            <a:off x="0" y="5650992"/>
            <a:ext cx="12192000" cy="1207008"/>
          </a:xfrm>
          <a:prstGeom prst="rect">
            <a:avLst/>
          </a:prstGeom>
        </p:spPr>
      </p:pic>
      <p:sp>
        <p:nvSpPr>
          <p:cNvPr id="5" name="CasetăText 4">
            <a:extLst>
              <a:ext uri="{FF2B5EF4-FFF2-40B4-BE49-F238E27FC236}">
                <a16:creationId xmlns:a16="http://schemas.microsoft.com/office/drawing/2014/main" id="{0EF9A8BF-20C3-8D0C-FDA9-29B82A57A0A6}"/>
              </a:ext>
            </a:extLst>
          </p:cNvPr>
          <p:cNvSpPr txBox="1"/>
          <p:nvPr/>
        </p:nvSpPr>
        <p:spPr>
          <a:xfrm>
            <a:off x="731520" y="859611"/>
            <a:ext cx="10899648" cy="3693319"/>
          </a:xfrm>
          <a:prstGeom prst="rect">
            <a:avLst/>
          </a:prstGeom>
          <a:noFill/>
        </p:spPr>
        <p:txBody>
          <a:bodyPr wrap="square" rtlCol="0">
            <a:spAutoFit/>
          </a:bodyPr>
          <a:lstStyle/>
          <a:p>
            <a:r>
              <a:rPr lang="ro-RO"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Obezitatea infantilă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constituie una dintre cele mai grave probleme de sănătate din secolul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XXI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800" b="1" dirty="0">
                <a:solidFill>
                  <a:srgbClr val="0070C0"/>
                </a:solidFill>
                <a:effectLst/>
                <a:latin typeface="Times New Roman" panose="02020603050405020304" pitchFamily="18" charset="0"/>
                <a:ea typeface="Calibri" panose="020F0502020204030204" pitchFamily="34" charset="0"/>
              </a:rPr>
              <a:t>Supraponderalitatea și obezitatea </a:t>
            </a:r>
            <a:r>
              <a:rPr lang="ro-RO" sz="1800" dirty="0">
                <a:effectLst/>
                <a:latin typeface="Times New Roman" panose="02020603050405020304" pitchFamily="18" charset="0"/>
                <a:ea typeface="Calibri" panose="020F0502020204030204" pitchFamily="34" charset="0"/>
              </a:rPr>
              <a:t>se definesc ca acumulare anormală sau excesivă de grăsime ce poate afecta starea de sănătate. Cauza obezității și a supraponderalității o reprezintă un dezechilibru energetic între caloriile consumate și caloriile cheltuite. Motivele acestui dezechilibru sunt complexe și multifactoriale. Este acceptat pe scară largă faptul că profilul copilului privind statusul nutrițional este determinat de modelul ecologic: caracteristicile personale ale copilului și factorii de risc individuali sunt determinați de contextul familial, incluzând stilul de </a:t>
            </a:r>
            <a:r>
              <a:rPr lang="en-US" sz="1800" dirty="0" err="1">
                <a:effectLst/>
                <a:latin typeface="Times New Roman" panose="02020603050405020304" pitchFamily="18" charset="0"/>
                <a:ea typeface="Calibri" panose="020F0502020204030204" pitchFamily="34" charset="0"/>
              </a:rPr>
              <a:t>cre</a:t>
            </a:r>
            <a:r>
              <a:rPr lang="ro-RO" dirty="0">
                <a:latin typeface="Times New Roman" panose="02020603050405020304" pitchFamily="18" charset="0"/>
                <a:ea typeface="Calibri" panose="020F0502020204030204" pitchFamily="34" charset="0"/>
              </a:rPr>
              <a:t>ș</a:t>
            </a:r>
            <a:r>
              <a:rPr lang="en-US" sz="1800" dirty="0" err="1">
                <a:effectLst/>
                <a:latin typeface="Times New Roman" panose="02020603050405020304" pitchFamily="18" charset="0"/>
                <a:ea typeface="Calibri" panose="020F0502020204030204" pitchFamily="34" charset="0"/>
              </a:rPr>
              <a:t>tere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ingrijire</a:t>
            </a:r>
            <a:r>
              <a:rPr lang="en-US"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și </a:t>
            </a:r>
            <a:r>
              <a:rPr lang="en-US" sz="1800" dirty="0" err="1">
                <a:effectLst/>
                <a:latin typeface="Times New Roman" panose="02020603050405020304" pitchFamily="18" charset="0"/>
                <a:ea typeface="Calibri" panose="020F0502020204030204" pitchFamily="34" charset="0"/>
              </a:rPr>
              <a:t>educare</a:t>
            </a:r>
            <a:r>
              <a:rPr lang="en-US" sz="1800" dirty="0">
                <a:effectLst/>
                <a:latin typeface="Times New Roman" panose="02020603050405020304" pitchFamily="18" charset="0"/>
                <a:ea typeface="Calibri" panose="020F0502020204030204" pitchFamily="34" charset="0"/>
              </a:rPr>
              <a:t> a </a:t>
            </a:r>
            <a:r>
              <a:rPr lang="en-US" sz="1800" dirty="0" err="1">
                <a:effectLst/>
                <a:latin typeface="Times New Roman" panose="02020603050405020304" pitchFamily="18" charset="0"/>
                <a:ea typeface="Calibri" panose="020F0502020204030204" pitchFamily="34" charset="0"/>
              </a:rPr>
              <a:t>copilului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precum</a:t>
            </a:r>
            <a:r>
              <a:rPr lang="en-US" sz="1800" dirty="0">
                <a:effectLst/>
                <a:latin typeface="Times New Roman" panose="02020603050405020304" pitchFamily="18" charset="0"/>
                <a:ea typeface="Calibri" panose="020F0502020204030204" pitchFamily="34" charset="0"/>
              </a:rPr>
              <a:t> </a:t>
            </a:r>
            <a:r>
              <a:rPr lang="ro-RO" dirty="0">
                <a:latin typeface="Times New Roman" panose="02020603050405020304" pitchFamily="18" charset="0"/>
                <a:ea typeface="Calibri" panose="020F0502020204030204" pitchFamily="34" charset="0"/>
              </a:rPr>
              <a:t>și</a:t>
            </a:r>
            <a:r>
              <a:rPr lang="en-US"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alte caracteristici familiale, ca parte a contextului familial și social, în sens mai larg.</a:t>
            </a:r>
          </a:p>
          <a:p>
            <a:pPr algn="just"/>
            <a:endParaRPr lang="ro-RO" sz="1800" dirty="0">
              <a:effectLst/>
              <a:latin typeface="Times New Roman" panose="02020603050405020304" pitchFamily="18" charset="0"/>
              <a:ea typeface="Calibri" panose="020F0502020204030204" pitchFamily="34" charset="0"/>
            </a:endParaRPr>
          </a:p>
          <a:p>
            <a:pPr algn="just"/>
            <a:r>
              <a:rPr lang="ro-RO" sz="1800" dirty="0">
                <a:effectLst/>
                <a:latin typeface="Times New Roman" panose="02020603050405020304" pitchFamily="18" charset="0"/>
                <a:ea typeface="Calibri" panose="020F0502020204030204" pitchFamily="34" charset="0"/>
              </a:rPr>
              <a:t>Factorii ereditari, factorii de mediu, metabolici, comportamentali, m</a:t>
            </a:r>
            <a:r>
              <a:rPr lang="en-US" sz="1800" dirty="0">
                <a:effectLst/>
                <a:latin typeface="Times New Roman" panose="02020603050405020304" pitchFamily="18" charset="0"/>
                <a:ea typeface="Calibri" panose="020F0502020204030204" pitchFamily="34" charset="0"/>
              </a:rPr>
              <a:t>e</a:t>
            </a:r>
            <a:r>
              <a:rPr lang="ro-RO" sz="1800" dirty="0">
                <a:effectLst/>
                <a:latin typeface="Times New Roman" panose="02020603050405020304" pitchFamily="18" charset="0"/>
                <a:ea typeface="Calibri" panose="020F0502020204030204" pitchFamily="34" charset="0"/>
              </a:rPr>
              <a:t>ntali, culturali și socioeconomici (împreună cu un istoric familial de obezitate) joacă împreună un rol important în dezvoltarea obezității.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429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2158099E-80A7-6FE0-84B6-7DFD84A386D7}"/>
              </a:ext>
            </a:extLst>
          </p:cNvPr>
          <p:cNvPicPr>
            <a:picLocks noChangeAspect="1"/>
          </p:cNvPicPr>
          <p:nvPr/>
        </p:nvPicPr>
        <p:blipFill>
          <a:blip r:embed="rId2"/>
          <a:stretch>
            <a:fillRect/>
          </a:stretch>
        </p:blipFill>
        <p:spPr>
          <a:xfrm>
            <a:off x="1661387" y="0"/>
            <a:ext cx="6096528" cy="859611"/>
          </a:xfrm>
          <a:prstGeom prst="rect">
            <a:avLst/>
          </a:prstGeom>
        </p:spPr>
      </p:pic>
      <p:sp>
        <p:nvSpPr>
          <p:cNvPr id="4" name="CasetăText 3">
            <a:extLst>
              <a:ext uri="{FF2B5EF4-FFF2-40B4-BE49-F238E27FC236}">
                <a16:creationId xmlns:a16="http://schemas.microsoft.com/office/drawing/2014/main" id="{7289DC41-3940-0EA1-0A6D-D686C365EC80}"/>
              </a:ext>
            </a:extLst>
          </p:cNvPr>
          <p:cNvSpPr txBox="1"/>
          <p:nvPr/>
        </p:nvSpPr>
        <p:spPr>
          <a:xfrm>
            <a:off x="371856" y="627963"/>
            <a:ext cx="11448288" cy="2585323"/>
          </a:xfrm>
          <a:prstGeom prst="rect">
            <a:avLst/>
          </a:prstGeom>
          <a:noFill/>
        </p:spPr>
        <p:txBody>
          <a:bodyPr wrap="square" rtlCol="0">
            <a:spAutoFit/>
          </a:bodyPr>
          <a:lstStyle/>
          <a:p>
            <a:r>
              <a:rPr lang="ro-RO" sz="1800" dirty="0">
                <a:effectLst/>
                <a:latin typeface="Times New Roman" panose="02020603050405020304" pitchFamily="18" charset="0"/>
                <a:ea typeface="Calibri" panose="020F0502020204030204" pitchFamily="34" charset="0"/>
              </a:rPr>
              <a:t>Numărul cazurilor noi de obezitate diagnosticată, înregistrate în anul 2020 la copii cu vârsta 0‐19 ani, este de 6731 cu o rată a incidenței de 165,4%000 loc. și reprezintă 18,9% din totalul cazurilor pe țară.</a:t>
            </a:r>
          </a:p>
          <a:p>
            <a:endParaRPr lang="ro-RO" dirty="0">
              <a:latin typeface="Times New Roman" panose="02020603050405020304" pitchFamily="18" charset="0"/>
            </a:endParaRPr>
          </a:p>
          <a:p>
            <a:r>
              <a:rPr lang="ro-RO" sz="1800" dirty="0">
                <a:effectLst/>
                <a:latin typeface="Times New Roman" panose="02020603050405020304" pitchFamily="18" charset="0"/>
                <a:ea typeface="Calibri" panose="020F0502020204030204" pitchFamily="34" charset="0"/>
              </a:rPr>
              <a:t>Tendința incidenței prin obezitate la copii 0-19 ani în perioada 2016-2020 este relativ staționară.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Distribuția  pe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sexe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și medii a numărului cazurilor și a incidenței în anul 2020 este prezentată în  tabelul de mai jos. Remarcăm incidența mai crescută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sexul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feminin și mult mai crescută în mediul urban (204,6%000loc.) față de mediul rural (125,0%000 loc.).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sz="1800" dirty="0">
              <a:effectLst/>
              <a:latin typeface="Times New Roman" panose="02020603050405020304" pitchFamily="18" charset="0"/>
              <a:ea typeface="Calibri" panose="020F0502020204030204" pitchFamily="34" charset="0"/>
            </a:endParaRPr>
          </a:p>
          <a:p>
            <a:endParaRPr lang="ro-RO" dirty="0">
              <a:latin typeface="Times New Roman" panose="02020603050405020304" pitchFamily="18" charset="0"/>
            </a:endParaRPr>
          </a:p>
          <a:p>
            <a:endParaRPr lang="en-US" dirty="0"/>
          </a:p>
        </p:txBody>
      </p:sp>
      <p:graphicFrame>
        <p:nvGraphicFramePr>
          <p:cNvPr id="12" name="Tabel 11">
            <a:extLst>
              <a:ext uri="{FF2B5EF4-FFF2-40B4-BE49-F238E27FC236}">
                <a16:creationId xmlns:a16="http://schemas.microsoft.com/office/drawing/2014/main" id="{A6AAD8C5-ECE4-A2FC-A1EB-FC59D5D4785D}"/>
              </a:ext>
            </a:extLst>
          </p:cNvPr>
          <p:cNvGraphicFramePr>
            <a:graphicFrameLocks noGrp="1"/>
          </p:cNvGraphicFramePr>
          <p:nvPr>
            <p:extLst>
              <p:ext uri="{D42A27DB-BD31-4B8C-83A1-F6EECF244321}">
                <p14:modId xmlns:p14="http://schemas.microsoft.com/office/powerpoint/2010/main" val="1178608490"/>
              </p:ext>
            </p:extLst>
          </p:nvPr>
        </p:nvGraphicFramePr>
        <p:xfrm>
          <a:off x="6879018" y="2585397"/>
          <a:ext cx="4603115" cy="3644640"/>
        </p:xfrm>
        <a:graphic>
          <a:graphicData uri="http://schemas.openxmlformats.org/drawingml/2006/table">
            <a:tbl>
              <a:tblPr firstRow="1" firstCol="1" bandRow="1">
                <a:tableStyleId>{5C22544A-7EE6-4342-B048-85BDC9FD1C3A}</a:tableStyleId>
              </a:tblPr>
              <a:tblGrid>
                <a:gridCol w="1150620">
                  <a:extLst>
                    <a:ext uri="{9D8B030D-6E8A-4147-A177-3AD203B41FA5}">
                      <a16:colId xmlns:a16="http://schemas.microsoft.com/office/drawing/2014/main" val="1526425933"/>
                    </a:ext>
                  </a:extLst>
                </a:gridCol>
                <a:gridCol w="1150620">
                  <a:extLst>
                    <a:ext uri="{9D8B030D-6E8A-4147-A177-3AD203B41FA5}">
                      <a16:colId xmlns:a16="http://schemas.microsoft.com/office/drawing/2014/main" val="831324537"/>
                    </a:ext>
                  </a:extLst>
                </a:gridCol>
                <a:gridCol w="1150620">
                  <a:extLst>
                    <a:ext uri="{9D8B030D-6E8A-4147-A177-3AD203B41FA5}">
                      <a16:colId xmlns:a16="http://schemas.microsoft.com/office/drawing/2014/main" val="438051212"/>
                    </a:ext>
                  </a:extLst>
                </a:gridCol>
                <a:gridCol w="1151255">
                  <a:extLst>
                    <a:ext uri="{9D8B030D-6E8A-4147-A177-3AD203B41FA5}">
                      <a16:colId xmlns:a16="http://schemas.microsoft.com/office/drawing/2014/main" val="1834407668"/>
                    </a:ext>
                  </a:extLst>
                </a:gridCol>
              </a:tblGrid>
              <a:tr h="1058545">
                <a:tc>
                  <a:txBody>
                    <a:bodyPr/>
                    <a:lstStyle/>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rPr>
                        <a:t>Nr. </a:t>
                      </a:r>
                      <a:r>
                        <a:rPr lang="en-US" sz="1600" kern="100" dirty="0" err="1">
                          <a:effectLst/>
                        </a:rPr>
                        <a:t>cazuri</a:t>
                      </a:r>
                      <a:r>
                        <a:rPr lang="en-US" sz="1600" kern="100" dirty="0">
                          <a:effectLst/>
                        </a:rPr>
                        <a:t> </a:t>
                      </a:r>
                      <a:r>
                        <a:rPr lang="en-US" sz="1600" kern="100" dirty="0" err="1">
                          <a:effectLst/>
                        </a:rPr>
                        <a:t>noi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 din 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Incidența ‰00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67750"/>
                  </a:ext>
                </a:extLst>
              </a:tr>
              <a:tr h="517219">
                <a:tc>
                  <a:txBody>
                    <a:bodyPr/>
                    <a:lstStyle/>
                    <a:p>
                      <a:pPr>
                        <a:lnSpc>
                          <a:spcPct val="107000"/>
                        </a:lnSpc>
                        <a:spcAft>
                          <a:spcPts val="800"/>
                        </a:spcAft>
                      </a:pPr>
                      <a:r>
                        <a:rPr lang="en-US" sz="1600" kern="100">
                          <a:effectLst/>
                        </a:rPr>
                        <a:t>Total copii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rPr>
                        <a:t>6731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100.0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165.4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945215"/>
                  </a:ext>
                </a:extLst>
              </a:tr>
              <a:tr h="517219">
                <a:tc>
                  <a:txBody>
                    <a:bodyPr/>
                    <a:lstStyle/>
                    <a:p>
                      <a:pPr>
                        <a:lnSpc>
                          <a:spcPct val="107000"/>
                        </a:lnSpc>
                        <a:spcAft>
                          <a:spcPts val="800"/>
                        </a:spcAft>
                      </a:pPr>
                      <a:r>
                        <a:rPr lang="en-US" sz="1600" kern="100">
                          <a:effectLst/>
                        </a:rPr>
                        <a:t>Masculin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3446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51.2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rPr>
                        <a:t>164.8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0555397"/>
                  </a:ext>
                </a:extLst>
              </a:tr>
              <a:tr h="517219">
                <a:tc>
                  <a:txBody>
                    <a:bodyPr/>
                    <a:lstStyle/>
                    <a:p>
                      <a:pPr>
                        <a:lnSpc>
                          <a:spcPct val="107000"/>
                        </a:lnSpc>
                        <a:spcAft>
                          <a:spcPts val="800"/>
                        </a:spcAft>
                      </a:pPr>
                      <a:r>
                        <a:rPr lang="en-US" sz="1600" kern="100">
                          <a:effectLst/>
                        </a:rPr>
                        <a:t>Feminin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3285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48.8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166.1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76923"/>
                  </a:ext>
                </a:extLst>
              </a:tr>
              <a:tr h="517219">
                <a:tc>
                  <a:txBody>
                    <a:bodyPr/>
                    <a:lstStyle/>
                    <a:p>
                      <a:pPr>
                        <a:lnSpc>
                          <a:spcPct val="107000"/>
                        </a:lnSpc>
                        <a:spcAft>
                          <a:spcPts val="800"/>
                        </a:spcAft>
                      </a:pPr>
                      <a:r>
                        <a:rPr lang="en-US" sz="1600" kern="100">
                          <a:effectLst/>
                        </a:rPr>
                        <a:t>Urban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rPr>
                        <a:t>4230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62.8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204.6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194118"/>
                  </a:ext>
                </a:extLst>
              </a:tr>
              <a:tr h="517219">
                <a:tc>
                  <a:txBody>
                    <a:bodyPr/>
                    <a:lstStyle/>
                    <a:p>
                      <a:pPr>
                        <a:lnSpc>
                          <a:spcPct val="107000"/>
                        </a:lnSpc>
                        <a:spcAft>
                          <a:spcPts val="800"/>
                        </a:spcAft>
                      </a:pPr>
                      <a:r>
                        <a:rPr lang="en-US" sz="1600" kern="100">
                          <a:effectLst/>
                        </a:rPr>
                        <a:t>Rural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2501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a:effectLst/>
                        </a:rPr>
                        <a:t>37.2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rPr>
                        <a:t>125.0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405948"/>
                  </a:ext>
                </a:extLst>
              </a:tr>
            </a:tbl>
          </a:graphicData>
        </a:graphic>
      </p:graphicFrame>
      <p:pic>
        <p:nvPicPr>
          <p:cNvPr id="13" name="Imagine 12">
            <a:extLst>
              <a:ext uri="{FF2B5EF4-FFF2-40B4-BE49-F238E27FC236}">
                <a16:creationId xmlns:a16="http://schemas.microsoft.com/office/drawing/2014/main" id="{72F78281-26D8-6EA7-5ECE-9BA22D67EB62}"/>
              </a:ext>
            </a:extLst>
          </p:cNvPr>
          <p:cNvPicPr>
            <a:picLocks noChangeAspect="1"/>
          </p:cNvPicPr>
          <p:nvPr/>
        </p:nvPicPr>
        <p:blipFill>
          <a:blip r:embed="rId3"/>
          <a:stretch>
            <a:fillRect/>
          </a:stretch>
        </p:blipFill>
        <p:spPr>
          <a:xfrm>
            <a:off x="496007" y="2487937"/>
            <a:ext cx="6383011" cy="3742100"/>
          </a:xfrm>
          <a:prstGeom prst="rect">
            <a:avLst/>
          </a:prstGeom>
        </p:spPr>
      </p:pic>
      <p:sp>
        <p:nvSpPr>
          <p:cNvPr id="15" name="CasetăText 14">
            <a:extLst>
              <a:ext uri="{FF2B5EF4-FFF2-40B4-BE49-F238E27FC236}">
                <a16:creationId xmlns:a16="http://schemas.microsoft.com/office/drawing/2014/main" id="{B002E0FD-5FA3-1C47-FD82-7A1C44C7245C}"/>
              </a:ext>
            </a:extLst>
          </p:cNvPr>
          <p:cNvSpPr txBox="1"/>
          <p:nvPr/>
        </p:nvSpPr>
        <p:spPr>
          <a:xfrm>
            <a:off x="6387254" y="6327497"/>
            <a:ext cx="6096000" cy="276999"/>
          </a:xfrm>
          <a:prstGeom prst="rect">
            <a:avLst/>
          </a:prstGeom>
          <a:noFill/>
        </p:spPr>
        <p:txBody>
          <a:bodyPr wrap="square">
            <a:spAutoFit/>
          </a:bodyPr>
          <a:lstStyle/>
          <a:p>
            <a:r>
              <a:rPr lang="en-US" sz="1200" dirty="0" err="1"/>
              <a:t>Sursa</a:t>
            </a:r>
            <a:r>
              <a:rPr lang="en-US" sz="1200" dirty="0"/>
              <a:t>: INSP-CNSISP – </a:t>
            </a:r>
            <a:r>
              <a:rPr lang="en-US" sz="1200" dirty="0" err="1"/>
              <a:t>Raportul</a:t>
            </a:r>
            <a:r>
              <a:rPr lang="en-US" sz="1200" dirty="0"/>
              <a:t> </a:t>
            </a:r>
            <a:r>
              <a:rPr lang="en-US" sz="1200" dirty="0" err="1"/>
              <a:t>Naţional</a:t>
            </a:r>
            <a:r>
              <a:rPr lang="en-US" sz="1200" dirty="0"/>
              <a:t> de </a:t>
            </a:r>
            <a:r>
              <a:rPr lang="en-US" sz="1200" dirty="0" err="1"/>
              <a:t>sănătate</a:t>
            </a:r>
            <a:r>
              <a:rPr lang="en-US" sz="1200" dirty="0"/>
              <a:t> a </a:t>
            </a:r>
            <a:r>
              <a:rPr lang="en-US" sz="1200" dirty="0" err="1"/>
              <a:t>copiilor</a:t>
            </a:r>
            <a:r>
              <a:rPr lang="en-US" sz="1200" dirty="0"/>
              <a:t> </a:t>
            </a:r>
            <a:r>
              <a:rPr lang="en-US" sz="1200" dirty="0" err="1"/>
              <a:t>şi</a:t>
            </a:r>
            <a:r>
              <a:rPr lang="en-US" sz="1200" dirty="0"/>
              <a:t> </a:t>
            </a:r>
            <a:r>
              <a:rPr lang="en-US" sz="1200" dirty="0" err="1"/>
              <a:t>tinerilor</a:t>
            </a:r>
            <a:r>
              <a:rPr lang="en-US" sz="1200" dirty="0"/>
              <a:t> din </a:t>
            </a:r>
            <a:r>
              <a:rPr lang="en-US" sz="1200" dirty="0" err="1"/>
              <a:t>România</a:t>
            </a:r>
            <a:r>
              <a:rPr lang="en-US" sz="1200" dirty="0"/>
              <a:t> - 2020</a:t>
            </a:r>
          </a:p>
        </p:txBody>
      </p:sp>
    </p:spTree>
    <p:extLst>
      <p:ext uri="{BB962C8B-B14F-4D97-AF65-F5344CB8AC3E}">
        <p14:creationId xmlns:p14="http://schemas.microsoft.com/office/powerpoint/2010/main" val="25788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tăText 6">
            <a:extLst>
              <a:ext uri="{FF2B5EF4-FFF2-40B4-BE49-F238E27FC236}">
                <a16:creationId xmlns:a16="http://schemas.microsoft.com/office/drawing/2014/main" id="{B833A2B0-F691-AFD0-E779-E04524656717}"/>
              </a:ext>
            </a:extLst>
          </p:cNvPr>
          <p:cNvSpPr txBox="1"/>
          <p:nvPr/>
        </p:nvSpPr>
        <p:spPr>
          <a:xfrm>
            <a:off x="134112" y="560749"/>
            <a:ext cx="11923776" cy="2431435"/>
          </a:xfrm>
          <a:prstGeom prst="rect">
            <a:avLst/>
          </a:prstGeom>
          <a:noFill/>
        </p:spPr>
        <p:txBody>
          <a:bodyPr wrap="square">
            <a:spAutoFit/>
          </a:bodyPr>
          <a:lstStyle/>
          <a:p>
            <a:pPr algn="just"/>
            <a:r>
              <a:rPr lang="ro-RO" dirty="0"/>
              <a:t>	</a:t>
            </a:r>
            <a:r>
              <a:rPr lang="ro-RO" sz="1600" dirty="0">
                <a:latin typeface="Times New Roman" panose="02020603050405020304" pitchFamily="18" charset="0"/>
                <a:cs typeface="Times New Roman" panose="02020603050405020304" pitchFamily="18" charset="0"/>
              </a:rPr>
              <a:t>Inițiativa Organizației Mondiale a Sănătății privind supravegherea obezității în copilărie (</a:t>
            </a:r>
            <a:r>
              <a:rPr lang="ro-RO" sz="1600" dirty="0" err="1">
                <a:latin typeface="Times New Roman" panose="02020603050405020304" pitchFamily="18" charset="0"/>
                <a:cs typeface="Times New Roman" panose="02020603050405020304" pitchFamily="18" charset="0"/>
              </a:rPr>
              <a:t>Childhood</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Obesity</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Surveillance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Initiative</a:t>
            </a:r>
            <a:r>
              <a:rPr lang="ro-RO" sz="1600" dirty="0">
                <a:latin typeface="Times New Roman" panose="02020603050405020304" pitchFamily="18" charset="0"/>
                <a:cs typeface="Times New Roman" panose="02020603050405020304" pitchFamily="18" charset="0"/>
              </a:rPr>
              <a:t> – COSI) reprezintă un sistem unic, care de peste 13 ani măsoară tendințele în ceea ce privește supraponderalitatea și obezitatea în rândul copiilor care frecventează cursurile școlilor primare. COSI implică măsurarea standardizată a greutății și înălțimii la peste 300.000 copii din regiunea europeană a Organizației Mondiale a Sănătății, o dată la 3 ani.</a:t>
            </a:r>
          </a:p>
          <a:p>
            <a:pPr algn="just"/>
            <a:r>
              <a:rPr lang="ro-RO" sz="1600" dirty="0">
                <a:latin typeface="Times New Roman" panose="02020603050405020304" pitchFamily="18" charset="0"/>
                <a:cs typeface="Times New Roman" panose="02020603050405020304" pitchFamily="18" charset="0"/>
              </a:rPr>
              <a:t>	Implementarea unui sistem de supraveghere simplu, standardizat, armonizat şi susținut este importantă în umplerea lacunelor privind informaţiile longitudinale despre starea de nutriţie, în confruntarea şi monitorizarea epidemiei de obezitate a copiilor şi în identificarea factorilor de risc.</a:t>
            </a:r>
            <a:r>
              <a:rPr lang="ro-RO"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endParaRPr lang="en-US" dirty="0"/>
          </a:p>
        </p:txBody>
      </p:sp>
      <p:pic>
        <p:nvPicPr>
          <p:cNvPr id="9" name="Imagine 8">
            <a:extLst>
              <a:ext uri="{FF2B5EF4-FFF2-40B4-BE49-F238E27FC236}">
                <a16:creationId xmlns:a16="http://schemas.microsoft.com/office/drawing/2014/main" id="{3EA3C1C5-8797-B868-D931-4593F7A81D79}"/>
              </a:ext>
            </a:extLst>
          </p:cNvPr>
          <p:cNvPicPr>
            <a:picLocks noChangeAspect="1"/>
          </p:cNvPicPr>
          <p:nvPr/>
        </p:nvPicPr>
        <p:blipFill>
          <a:blip r:embed="rId2"/>
          <a:stretch>
            <a:fillRect/>
          </a:stretch>
        </p:blipFill>
        <p:spPr>
          <a:xfrm>
            <a:off x="1661387" y="0"/>
            <a:ext cx="6096528" cy="859611"/>
          </a:xfrm>
          <a:prstGeom prst="rect">
            <a:avLst/>
          </a:prstGeom>
        </p:spPr>
      </p:pic>
      <p:sp>
        <p:nvSpPr>
          <p:cNvPr id="13" name="CasetăText 12">
            <a:extLst>
              <a:ext uri="{FF2B5EF4-FFF2-40B4-BE49-F238E27FC236}">
                <a16:creationId xmlns:a16="http://schemas.microsoft.com/office/drawing/2014/main" id="{D38346D1-9B93-0894-03D8-AFE0A5C9FF72}"/>
              </a:ext>
            </a:extLst>
          </p:cNvPr>
          <p:cNvSpPr txBox="1"/>
          <p:nvPr/>
        </p:nvSpPr>
        <p:spPr>
          <a:xfrm>
            <a:off x="329184" y="6242447"/>
            <a:ext cx="12057888" cy="615553"/>
          </a:xfrm>
          <a:prstGeom prst="rect">
            <a:avLst/>
          </a:prstGeom>
          <a:noFill/>
        </p:spPr>
        <p:txBody>
          <a:bodyPr wrap="square">
            <a:spAutoFit/>
          </a:bodyPr>
          <a:lstStyle/>
          <a:p>
            <a:r>
              <a:rPr lang="en-US" sz="1600" dirty="0" err="1"/>
              <a:t>Prevalența</a:t>
            </a:r>
            <a:r>
              <a:rPr lang="en-US" sz="1600" dirty="0"/>
              <a:t> </a:t>
            </a:r>
            <a:r>
              <a:rPr lang="en-US" sz="1600" dirty="0" err="1"/>
              <a:t>supraponderalității</a:t>
            </a:r>
            <a:r>
              <a:rPr lang="en-US" sz="1600" dirty="0"/>
              <a:t> </a:t>
            </a:r>
            <a:r>
              <a:rPr lang="en-US" sz="1600" dirty="0" err="1"/>
              <a:t>și</a:t>
            </a:r>
            <a:r>
              <a:rPr lang="en-US" sz="1600" dirty="0"/>
              <a:t> </a:t>
            </a:r>
            <a:r>
              <a:rPr lang="en-US" sz="1600" dirty="0" err="1"/>
              <a:t>obezității</a:t>
            </a:r>
            <a:r>
              <a:rPr lang="en-US" sz="1600" dirty="0"/>
              <a:t> </a:t>
            </a:r>
            <a:r>
              <a:rPr lang="en-US" sz="1600" dirty="0" err="1"/>
              <a:t>în</a:t>
            </a:r>
            <a:r>
              <a:rPr lang="en-US" sz="1600" dirty="0"/>
              <a:t> </a:t>
            </a:r>
            <a:r>
              <a:rPr lang="en-US" sz="1600" dirty="0" err="1"/>
              <a:t>rândul</a:t>
            </a:r>
            <a:r>
              <a:rPr lang="en-US" sz="1600" dirty="0"/>
              <a:t> </a:t>
            </a:r>
            <a:r>
              <a:rPr lang="en-US" sz="1600" dirty="0" err="1"/>
              <a:t>fetelor</a:t>
            </a:r>
            <a:r>
              <a:rPr lang="en-US" sz="1600" dirty="0"/>
              <a:t> </a:t>
            </a:r>
            <a:r>
              <a:rPr lang="en-US" sz="1600" dirty="0" err="1"/>
              <a:t>și</a:t>
            </a:r>
            <a:r>
              <a:rPr lang="en-US" sz="1600" dirty="0"/>
              <a:t> </a:t>
            </a:r>
            <a:r>
              <a:rPr lang="en-US" sz="1600" dirty="0" err="1"/>
              <a:t>băieților</a:t>
            </a:r>
            <a:r>
              <a:rPr lang="en-US" sz="1600" dirty="0"/>
              <a:t> </a:t>
            </a:r>
            <a:r>
              <a:rPr lang="en-US" sz="1600" dirty="0" err="1"/>
              <a:t>participanți</a:t>
            </a:r>
            <a:r>
              <a:rPr lang="en-US" sz="1600" dirty="0"/>
              <a:t> la </a:t>
            </a:r>
            <a:r>
              <a:rPr lang="en-US" sz="1600" dirty="0" err="1"/>
              <a:t>studiu</a:t>
            </a:r>
            <a:r>
              <a:rPr lang="en-US" sz="1600" dirty="0"/>
              <a:t> European Childhood Obesity Surveillance Initiative (COSI) – </a:t>
            </a:r>
            <a:r>
              <a:rPr lang="en-US" sz="1600" dirty="0" err="1"/>
              <a:t>România</a:t>
            </a:r>
            <a:r>
              <a:rPr lang="en-US" sz="1600" dirty="0"/>
              <a:t>, </a:t>
            </a:r>
            <a:r>
              <a:rPr lang="en-US" sz="1600" dirty="0" err="1"/>
              <a:t>Raport</a:t>
            </a:r>
            <a:r>
              <a:rPr lang="en-US" sz="1600" dirty="0"/>
              <a:t> </a:t>
            </a:r>
            <a:r>
              <a:rPr lang="en-US" sz="1600" dirty="0" err="1"/>
              <a:t>național</a:t>
            </a:r>
            <a:r>
              <a:rPr lang="en-US" sz="1600" dirty="0"/>
              <a:t> </a:t>
            </a:r>
            <a:r>
              <a:rPr lang="en-US" sz="1600" dirty="0" err="1"/>
              <a:t>România</a:t>
            </a:r>
            <a:r>
              <a:rPr lang="en-US" sz="1600" dirty="0"/>
              <a:t> 2020</a:t>
            </a:r>
            <a:r>
              <a:rPr lang="ro-RO" dirty="0"/>
              <a:t>.</a:t>
            </a:r>
            <a:endParaRPr lang="en-US" dirty="0"/>
          </a:p>
        </p:txBody>
      </p:sp>
      <p:pic>
        <p:nvPicPr>
          <p:cNvPr id="14" name="Imagine 13">
            <a:extLst>
              <a:ext uri="{FF2B5EF4-FFF2-40B4-BE49-F238E27FC236}">
                <a16:creationId xmlns:a16="http://schemas.microsoft.com/office/drawing/2014/main" id="{840C9208-FA53-9445-9C4A-888ED3E64970}"/>
              </a:ext>
            </a:extLst>
          </p:cNvPr>
          <p:cNvPicPr>
            <a:picLocks noChangeAspect="1"/>
          </p:cNvPicPr>
          <p:nvPr/>
        </p:nvPicPr>
        <p:blipFill>
          <a:blip r:embed="rId3"/>
          <a:stretch>
            <a:fillRect/>
          </a:stretch>
        </p:blipFill>
        <p:spPr>
          <a:xfrm>
            <a:off x="642912" y="2429103"/>
            <a:ext cx="5224282" cy="3910039"/>
          </a:xfrm>
          <a:prstGeom prst="rect">
            <a:avLst/>
          </a:prstGeom>
        </p:spPr>
      </p:pic>
      <p:pic>
        <p:nvPicPr>
          <p:cNvPr id="15" name="Imagine 14">
            <a:extLst>
              <a:ext uri="{FF2B5EF4-FFF2-40B4-BE49-F238E27FC236}">
                <a16:creationId xmlns:a16="http://schemas.microsoft.com/office/drawing/2014/main" id="{B4D5939C-0EA4-A070-6CC4-E20EC4C01EBB}"/>
              </a:ext>
            </a:extLst>
          </p:cNvPr>
          <p:cNvPicPr>
            <a:picLocks noChangeAspect="1"/>
          </p:cNvPicPr>
          <p:nvPr/>
        </p:nvPicPr>
        <p:blipFill>
          <a:blip r:embed="rId4"/>
          <a:stretch>
            <a:fillRect/>
          </a:stretch>
        </p:blipFill>
        <p:spPr>
          <a:xfrm>
            <a:off x="5739072" y="2429103"/>
            <a:ext cx="5562912" cy="3813344"/>
          </a:xfrm>
          <a:prstGeom prst="rect">
            <a:avLst/>
          </a:prstGeom>
        </p:spPr>
      </p:pic>
    </p:spTree>
    <p:extLst>
      <p:ext uri="{BB962C8B-B14F-4D97-AF65-F5344CB8AC3E}">
        <p14:creationId xmlns:p14="http://schemas.microsoft.com/office/powerpoint/2010/main" val="88872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2158099E-80A7-6FE0-84B6-7DFD84A386D7}"/>
              </a:ext>
            </a:extLst>
          </p:cNvPr>
          <p:cNvPicPr>
            <a:picLocks noChangeAspect="1"/>
          </p:cNvPicPr>
          <p:nvPr/>
        </p:nvPicPr>
        <p:blipFill>
          <a:blip r:embed="rId2"/>
          <a:stretch>
            <a:fillRect/>
          </a:stretch>
        </p:blipFill>
        <p:spPr>
          <a:xfrm>
            <a:off x="1661387" y="0"/>
            <a:ext cx="6096528" cy="859611"/>
          </a:xfrm>
          <a:prstGeom prst="rect">
            <a:avLst/>
          </a:prstGeom>
        </p:spPr>
      </p:pic>
      <p:pic>
        <p:nvPicPr>
          <p:cNvPr id="4" name="Imagine 3">
            <a:extLst>
              <a:ext uri="{FF2B5EF4-FFF2-40B4-BE49-F238E27FC236}">
                <a16:creationId xmlns:a16="http://schemas.microsoft.com/office/drawing/2014/main" id="{0F55539C-7D02-E111-7C57-050AC377BD5C}"/>
              </a:ext>
            </a:extLst>
          </p:cNvPr>
          <p:cNvPicPr>
            <a:picLocks noChangeAspect="1"/>
          </p:cNvPicPr>
          <p:nvPr/>
        </p:nvPicPr>
        <p:blipFill>
          <a:blip r:embed="rId3"/>
          <a:stretch>
            <a:fillRect/>
          </a:stretch>
        </p:blipFill>
        <p:spPr>
          <a:xfrm>
            <a:off x="180960" y="1837492"/>
            <a:ext cx="5778089" cy="4429196"/>
          </a:xfrm>
          <a:prstGeom prst="rect">
            <a:avLst/>
          </a:prstGeom>
        </p:spPr>
      </p:pic>
      <p:sp>
        <p:nvSpPr>
          <p:cNvPr id="5" name="CasetăText 4">
            <a:extLst>
              <a:ext uri="{FF2B5EF4-FFF2-40B4-BE49-F238E27FC236}">
                <a16:creationId xmlns:a16="http://schemas.microsoft.com/office/drawing/2014/main" id="{0952EA6D-BCFE-1FAE-FBC3-D5659F3F4379}"/>
              </a:ext>
            </a:extLst>
          </p:cNvPr>
          <p:cNvSpPr txBox="1"/>
          <p:nvPr/>
        </p:nvSpPr>
        <p:spPr>
          <a:xfrm>
            <a:off x="220375" y="719192"/>
            <a:ext cx="5485481" cy="584775"/>
          </a:xfrm>
          <a:prstGeom prst="rect">
            <a:avLst/>
          </a:prstGeom>
          <a:noFill/>
        </p:spPr>
        <p:txBody>
          <a:bodyPr wrap="square" rtlCol="0">
            <a:spAutoFit/>
          </a:bodyPr>
          <a:lstStyle/>
          <a:p>
            <a:r>
              <a:rPr lang="ro-RO" sz="1600" dirty="0">
                <a:latin typeface="Times New Roman" panose="02020603050405020304" pitchFamily="18" charset="0"/>
                <a:cs typeface="Times New Roman" panose="02020603050405020304" pitchFamily="18" charset="0"/>
              </a:rPr>
              <a:t>Prevalența pe țări a obezității la copiii de vârstă 6-9 ani în Europa,  2015-2017 </a:t>
            </a:r>
            <a:endParaRPr lang="en-US" sz="1600" dirty="0">
              <a:latin typeface="Times New Roman" panose="02020603050405020304" pitchFamily="18" charset="0"/>
              <a:cs typeface="Times New Roman" panose="02020603050405020304" pitchFamily="18" charset="0"/>
            </a:endParaRPr>
          </a:p>
        </p:txBody>
      </p:sp>
      <p:sp>
        <p:nvSpPr>
          <p:cNvPr id="7" name="CasetăText 6">
            <a:extLst>
              <a:ext uri="{FF2B5EF4-FFF2-40B4-BE49-F238E27FC236}">
                <a16:creationId xmlns:a16="http://schemas.microsoft.com/office/drawing/2014/main" id="{81F7BBF4-AC7A-F1AE-BED8-9C59046C24CC}"/>
              </a:ext>
            </a:extLst>
          </p:cNvPr>
          <p:cNvSpPr txBox="1"/>
          <p:nvPr/>
        </p:nvSpPr>
        <p:spPr>
          <a:xfrm>
            <a:off x="317911" y="6425929"/>
            <a:ext cx="5778089"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https://www.statista.com/chart/17839/childhood-obesity-rates-europe-who/</a:t>
            </a:r>
          </a:p>
        </p:txBody>
      </p:sp>
      <p:pic>
        <p:nvPicPr>
          <p:cNvPr id="8" name="Imagine 7">
            <a:extLst>
              <a:ext uri="{FF2B5EF4-FFF2-40B4-BE49-F238E27FC236}">
                <a16:creationId xmlns:a16="http://schemas.microsoft.com/office/drawing/2014/main" id="{78DAAB33-5710-262C-8A55-FE60DDAAD9B4}"/>
              </a:ext>
            </a:extLst>
          </p:cNvPr>
          <p:cNvPicPr>
            <a:picLocks noChangeAspect="1"/>
          </p:cNvPicPr>
          <p:nvPr/>
        </p:nvPicPr>
        <p:blipFill>
          <a:blip r:embed="rId4"/>
          <a:stretch>
            <a:fillRect/>
          </a:stretch>
        </p:blipFill>
        <p:spPr>
          <a:xfrm>
            <a:off x="6455000" y="1426615"/>
            <a:ext cx="5281371" cy="4750440"/>
          </a:xfrm>
          <a:prstGeom prst="rect">
            <a:avLst/>
          </a:prstGeom>
        </p:spPr>
      </p:pic>
      <p:sp>
        <p:nvSpPr>
          <p:cNvPr id="10" name="CasetăText 9">
            <a:extLst>
              <a:ext uri="{FF2B5EF4-FFF2-40B4-BE49-F238E27FC236}">
                <a16:creationId xmlns:a16="http://schemas.microsoft.com/office/drawing/2014/main" id="{46F711EA-4BE0-D9E7-1B59-A121B29E482B}"/>
              </a:ext>
            </a:extLst>
          </p:cNvPr>
          <p:cNvSpPr txBox="1"/>
          <p:nvPr/>
        </p:nvSpPr>
        <p:spPr>
          <a:xfrm>
            <a:off x="6364224" y="6471355"/>
            <a:ext cx="7876032"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https://landgeist.com/2023/02/18/obesity-among-children-in-europe/</a:t>
            </a:r>
          </a:p>
        </p:txBody>
      </p:sp>
      <p:sp>
        <p:nvSpPr>
          <p:cNvPr id="13" name="CasetăText 12">
            <a:extLst>
              <a:ext uri="{FF2B5EF4-FFF2-40B4-BE49-F238E27FC236}">
                <a16:creationId xmlns:a16="http://schemas.microsoft.com/office/drawing/2014/main" id="{451549F3-75A1-0565-8DF2-9C4121F15786}"/>
              </a:ext>
            </a:extLst>
          </p:cNvPr>
          <p:cNvSpPr txBox="1"/>
          <p:nvPr/>
        </p:nvSpPr>
        <p:spPr>
          <a:xfrm>
            <a:off x="5959049" y="793761"/>
            <a:ext cx="7120128" cy="338554"/>
          </a:xfrm>
          <a:prstGeom prst="rect">
            <a:avLst/>
          </a:prstGeom>
          <a:noFill/>
        </p:spPr>
        <p:txBody>
          <a:bodyPr wrap="square">
            <a:spAutoFit/>
          </a:bodyPr>
          <a:lstStyle/>
          <a:p>
            <a:r>
              <a:rPr lang="en-US" sz="1600" dirty="0" err="1">
                <a:latin typeface="Times New Roman" panose="02020603050405020304" pitchFamily="18" charset="0"/>
                <a:cs typeface="Times New Roman" panose="02020603050405020304" pitchFamily="18" charset="0"/>
              </a:rPr>
              <a:t>Prevalența</a:t>
            </a:r>
            <a:r>
              <a:rPr lang="en-US" sz="1600" dirty="0">
                <a:latin typeface="Times New Roman" panose="02020603050405020304" pitchFamily="18" charset="0"/>
                <a:cs typeface="Times New Roman" panose="02020603050405020304" pitchFamily="18" charset="0"/>
              </a:rPr>
              <a:t> pe </a:t>
            </a:r>
            <a:r>
              <a:rPr lang="en-US" sz="1600" dirty="0" err="1">
                <a:latin typeface="Times New Roman" panose="02020603050405020304" pitchFamily="18" charset="0"/>
                <a:cs typeface="Times New Roman" panose="02020603050405020304" pitchFamily="18" charset="0"/>
              </a:rPr>
              <a:t>țări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obezității</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copiii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vârstă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5-1</a:t>
            </a:r>
            <a:r>
              <a:rPr lang="en-US" sz="1600" dirty="0">
                <a:latin typeface="Times New Roman" panose="02020603050405020304" pitchFamily="18" charset="0"/>
                <a:cs typeface="Times New Roman" panose="02020603050405020304" pitchFamily="18" charset="0"/>
              </a:rPr>
              <a:t>9 ani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Europa,  </a:t>
            </a:r>
            <a:r>
              <a:rPr lang="ro-RO" sz="1600" dirty="0">
                <a:latin typeface="Times New Roman" panose="02020603050405020304" pitchFamily="18" charset="0"/>
                <a:cs typeface="Times New Roman" panose="02020603050405020304" pitchFamily="18" charset="0"/>
              </a:rPr>
              <a:t>2023</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6542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F80A3652-AF6D-554A-C465-0E826226CCC4}"/>
              </a:ext>
            </a:extLst>
          </p:cNvPr>
          <p:cNvPicPr>
            <a:picLocks noChangeAspect="1"/>
          </p:cNvPicPr>
          <p:nvPr/>
        </p:nvPicPr>
        <p:blipFill>
          <a:blip r:embed="rId2"/>
          <a:stretch>
            <a:fillRect/>
          </a:stretch>
        </p:blipFill>
        <p:spPr>
          <a:xfrm>
            <a:off x="0" y="5650992"/>
            <a:ext cx="12192000" cy="1207008"/>
          </a:xfrm>
          <a:prstGeom prst="rect">
            <a:avLst/>
          </a:prstGeom>
        </p:spPr>
      </p:pic>
      <p:sp>
        <p:nvSpPr>
          <p:cNvPr id="5" name="CasetăText 4">
            <a:extLst>
              <a:ext uri="{FF2B5EF4-FFF2-40B4-BE49-F238E27FC236}">
                <a16:creationId xmlns:a16="http://schemas.microsoft.com/office/drawing/2014/main" id="{4259A789-72FB-CFA9-8A35-8E5B5451A4EC}"/>
              </a:ext>
            </a:extLst>
          </p:cNvPr>
          <p:cNvSpPr txBox="1"/>
          <p:nvPr/>
        </p:nvSpPr>
        <p:spPr>
          <a:xfrm>
            <a:off x="2161095" y="635465"/>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i="0" u="none" strike="noStrike" kern="1200" cap="none" spc="0" baseline="0" dirty="0">
                <a:ln>
                  <a:noFill/>
                </a:ln>
                <a:solidFill>
                  <a:srgbClr val="16537F"/>
                </a:solidFill>
                <a:latin typeface="Gabriola" pitchFamily="82"/>
                <a:ea typeface="GungsuhChe" pitchFamily="49"/>
                <a:cs typeface="GungsuhChe" pitchFamily="49"/>
              </a:rPr>
              <a:t>Temă</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sp>
        <p:nvSpPr>
          <p:cNvPr id="8" name="CasetăText 7">
            <a:extLst>
              <a:ext uri="{FF2B5EF4-FFF2-40B4-BE49-F238E27FC236}">
                <a16:creationId xmlns:a16="http://schemas.microsoft.com/office/drawing/2014/main" id="{9ACCDB29-4F05-F688-4E78-B25F2F4198A3}"/>
              </a:ext>
            </a:extLst>
          </p:cNvPr>
          <p:cNvSpPr txBox="1"/>
          <p:nvPr/>
        </p:nvSpPr>
        <p:spPr>
          <a:xfrm>
            <a:off x="1769533" y="1248518"/>
            <a:ext cx="7706762" cy="1200329"/>
          </a:xfrm>
          <a:prstGeom prst="rect">
            <a:avLst/>
          </a:prstGeom>
          <a:noFill/>
        </p:spPr>
        <p:txBody>
          <a:bodyPr wrap="square" rtlCol="0">
            <a:spAutoFit/>
          </a:bodyPr>
          <a:lstStyle/>
          <a:p>
            <a:pPr algn="ctr"/>
            <a:r>
              <a:rPr lang="ro-RO"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Prevenirea obezității infantile printr-o alimentație sănătoasă.</a:t>
            </a:r>
          </a:p>
          <a:p>
            <a:pPr algn="just"/>
            <a:r>
              <a:rPr lang="ro-RO"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Obezitatea infantilă </a:t>
            </a:r>
            <a:r>
              <a:rPr lang="ro-RO"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este o problemă de sănătate publică, în creștere în toată lumea, deoarece prevalența ei continuă să crească în rândul copiilor de toate vârstele</a:t>
            </a:r>
            <a:r>
              <a:rPr lang="ro-RO" dirty="0">
                <a:solidFill>
                  <a:srgbClr val="0070C0"/>
                </a:solidFill>
                <a:effectLst/>
                <a:latin typeface="Times New Roman" panose="02020603050405020304" pitchFamily="18" charset="0"/>
                <a:ea typeface="Calibri" panose="020F0502020204030204" pitchFamily="34" charset="0"/>
              </a:rPr>
              <a: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9" name="CasetăText 8">
            <a:extLst>
              <a:ext uri="{FF2B5EF4-FFF2-40B4-BE49-F238E27FC236}">
                <a16:creationId xmlns:a16="http://schemas.microsoft.com/office/drawing/2014/main" id="{6562111F-41C0-EA03-2542-E540D1D13AFC}"/>
              </a:ext>
            </a:extLst>
          </p:cNvPr>
          <p:cNvSpPr txBox="1"/>
          <p:nvPr/>
        </p:nvSpPr>
        <p:spPr>
          <a:xfrm>
            <a:off x="2255363" y="2386666"/>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i="0" u="none" strike="noStrike" kern="1200" cap="none" spc="0" baseline="0" dirty="0">
                <a:ln>
                  <a:noFill/>
                </a:ln>
                <a:solidFill>
                  <a:srgbClr val="16537F"/>
                </a:solidFill>
                <a:latin typeface="Gabriola" pitchFamily="82"/>
                <a:ea typeface="GungsuhChe" pitchFamily="49"/>
                <a:cs typeface="GungsuhChe" pitchFamily="49"/>
              </a:rPr>
              <a:t>Grup țintă</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sp>
        <p:nvSpPr>
          <p:cNvPr id="10" name="CasetăText 9">
            <a:extLst>
              <a:ext uri="{FF2B5EF4-FFF2-40B4-BE49-F238E27FC236}">
                <a16:creationId xmlns:a16="http://schemas.microsoft.com/office/drawing/2014/main" id="{C8F380A7-BEAD-D791-1D26-C1504BD4464D}"/>
              </a:ext>
            </a:extLst>
          </p:cNvPr>
          <p:cNvSpPr txBox="1"/>
          <p:nvPr/>
        </p:nvSpPr>
        <p:spPr>
          <a:xfrm>
            <a:off x="1845733" y="3070968"/>
            <a:ext cx="6995429" cy="646331"/>
          </a:xfrm>
          <a:prstGeom prst="rect">
            <a:avLst/>
          </a:prstGeom>
          <a:noFill/>
        </p:spPr>
        <p:txBody>
          <a:bodyPr wrap="square">
            <a:spAutoFit/>
          </a:bodyPr>
          <a:lstStyle/>
          <a:p>
            <a:pPr algn="ctr"/>
            <a:r>
              <a:rPr lang="ro-RO"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r>
              <a:rPr lang="ro-RO" sz="18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opiii cu vârstă cuprinsă între 6-9 ani, părinții acestora și cadrele didactice</a:t>
            </a:r>
            <a:r>
              <a:rPr lang="ro-RO"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tăText 10">
            <a:extLst>
              <a:ext uri="{FF2B5EF4-FFF2-40B4-BE49-F238E27FC236}">
                <a16:creationId xmlns:a16="http://schemas.microsoft.com/office/drawing/2014/main" id="{70209799-1B16-B4AE-ABEE-9EB887B3B8A2}"/>
              </a:ext>
            </a:extLst>
          </p:cNvPr>
          <p:cNvSpPr txBox="1"/>
          <p:nvPr/>
        </p:nvSpPr>
        <p:spPr>
          <a:xfrm>
            <a:off x="1295400" y="4344642"/>
            <a:ext cx="8554735" cy="523220"/>
          </a:xfrm>
          <a:prstGeom prst="rect">
            <a:avLst/>
          </a:prstGeom>
          <a:noFill/>
        </p:spPr>
        <p:txBody>
          <a:bodyPr wrap="square">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Farfuria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colorată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sănătoasă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și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bogată</a:t>
            </a:r>
            <a:r>
              <a:rPr lang="en-US" sz="2800" b="1" dirty="0">
                <a:solidFill>
                  <a:srgbClr val="0070C0"/>
                </a:solidFill>
                <a:latin typeface="Times New Roman" panose="02020603050405020304" pitchFamily="18" charset="0"/>
                <a:cs typeface="Times New Roman" panose="02020603050405020304" pitchFamily="18" charset="0"/>
              </a:rPr>
              <a:t>”.</a:t>
            </a:r>
          </a:p>
        </p:txBody>
      </p:sp>
      <p:sp>
        <p:nvSpPr>
          <p:cNvPr id="12" name="CasetăText 11">
            <a:extLst>
              <a:ext uri="{FF2B5EF4-FFF2-40B4-BE49-F238E27FC236}">
                <a16:creationId xmlns:a16="http://schemas.microsoft.com/office/drawing/2014/main" id="{955004D7-CB68-DBF6-C0A8-85324ED9814E}"/>
              </a:ext>
            </a:extLst>
          </p:cNvPr>
          <p:cNvSpPr txBox="1"/>
          <p:nvPr/>
        </p:nvSpPr>
        <p:spPr>
          <a:xfrm>
            <a:off x="2355829" y="3675239"/>
            <a:ext cx="6094428" cy="584775"/>
          </a:xfrm>
          <a:prstGeom prst="rect">
            <a:avLst/>
          </a:prstGeom>
          <a:noFill/>
        </p:spPr>
        <p:txBody>
          <a:bodyPr wrap="square">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ro-RO" sz="3200" b="1" i="0" u="none" strike="noStrike" kern="1200" cap="none" spc="0" baseline="0" dirty="0">
                <a:ln>
                  <a:noFill/>
                </a:ln>
                <a:solidFill>
                  <a:srgbClr val="16537F"/>
                </a:solidFill>
                <a:latin typeface="Gabriola" pitchFamily="82"/>
                <a:ea typeface="GungsuhChe" pitchFamily="49"/>
                <a:cs typeface="GungsuhChe" pitchFamily="49"/>
              </a:rPr>
              <a:t>Slogan</a:t>
            </a:r>
            <a:r>
              <a:rPr lang="ro-RO" sz="1800" b="1" i="0" u="none" strike="noStrike" kern="1200" cap="none" spc="0" baseline="0" dirty="0">
                <a:ln>
                  <a:noFill/>
                </a:ln>
                <a:solidFill>
                  <a:srgbClr val="16537F"/>
                </a:solidFill>
                <a:latin typeface="Gabriola" pitchFamily="82"/>
                <a:ea typeface="GungsuhChe" pitchFamily="49"/>
                <a:cs typeface="GungsuhChe" pitchFamily="49"/>
              </a:rPr>
              <a:t>:</a:t>
            </a:r>
          </a:p>
        </p:txBody>
      </p:sp>
      <p:pic>
        <p:nvPicPr>
          <p:cNvPr id="13" name="Imagine 12">
            <a:extLst>
              <a:ext uri="{FF2B5EF4-FFF2-40B4-BE49-F238E27FC236}">
                <a16:creationId xmlns:a16="http://schemas.microsoft.com/office/drawing/2014/main" id="{9698FBC6-2D76-5B7F-F647-9882B05A6228}"/>
              </a:ext>
            </a:extLst>
          </p:cNvPr>
          <p:cNvPicPr>
            <a:picLocks noChangeAspect="1"/>
          </p:cNvPicPr>
          <p:nvPr/>
        </p:nvPicPr>
        <p:blipFill>
          <a:blip r:embed="rId3"/>
          <a:stretch>
            <a:fillRect/>
          </a:stretch>
        </p:blipFill>
        <p:spPr>
          <a:xfrm>
            <a:off x="9776381" y="421899"/>
            <a:ext cx="1841152" cy="1877731"/>
          </a:xfrm>
          <a:prstGeom prst="rect">
            <a:avLst/>
          </a:prstGeom>
        </p:spPr>
      </p:pic>
    </p:spTree>
    <p:extLst>
      <p:ext uri="{BB962C8B-B14F-4D97-AF65-F5344CB8AC3E}">
        <p14:creationId xmlns:p14="http://schemas.microsoft.com/office/powerpoint/2010/main" val="230593311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2314</Words>
  <Application>Microsoft Office PowerPoint</Application>
  <PresentationFormat>Widescreen</PresentationFormat>
  <Paragraphs>245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Narrow</vt:lpstr>
      <vt:lpstr>Calibri</vt:lpstr>
      <vt:lpstr>Calibri Light</vt:lpstr>
      <vt:lpstr>Gabriola</vt:lpstr>
      <vt:lpstr>Liberation Sans</vt:lpstr>
      <vt:lpstr>Rockwell</vt:lpstr>
      <vt:lpstr>Symbol</vt:lpstr>
      <vt:lpstr>Times New Roman</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Ioana CSPS</dc:creator>
  <cp:lastModifiedBy>Livia.Cioran</cp:lastModifiedBy>
  <cp:revision>30</cp:revision>
  <dcterms:created xsi:type="dcterms:W3CDTF">2023-10-04T05:35:56Z</dcterms:created>
  <dcterms:modified xsi:type="dcterms:W3CDTF">2023-10-30T08:53:36Z</dcterms:modified>
</cp:coreProperties>
</file>