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FF99CC"/>
    <a:srgbClr val="FFCCFF"/>
    <a:srgbClr val="990033"/>
    <a:srgbClr val="333399"/>
    <a:srgbClr val="3333CC"/>
    <a:srgbClr val="009999"/>
    <a:srgbClr val="6600CC"/>
    <a:srgbClr val="CC99FF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-3012" y="-186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44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91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8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5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4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1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07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65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915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78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41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FD2ED-E564-4E14-8DD0-03CCF1DB1523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92B11-73A0-413E-B434-C67413461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4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cis.jrc.ec.europa.eu/index.php" TargetMode="External"/><Relationship Id="rId2" Type="http://schemas.openxmlformats.org/officeDocument/2006/relationships/hyperlink" Target="https://gco.iarc.fr/today/data/factsheets/populations/908-europe-fact-sheet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ncerresearchuk.org/about-cancer/breast-cancer/surviv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3065192" y="5869826"/>
            <a:ext cx="2120280" cy="1775779"/>
          </a:xfrm>
          <a:prstGeom prst="ellips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-4078637" y="3017003"/>
            <a:ext cx="3967566" cy="316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3495" y="4157263"/>
            <a:ext cx="2960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>
                <a:latin typeface="Bahnschrift" panose="020B0502040204020203" pitchFamily="34" charset="0"/>
              </a:rPr>
              <a:t>.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39320" y="4649538"/>
            <a:ext cx="26838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sz="1600">
                <a:latin typeface="Bahnschrift" panose="020B0502040204020203" pitchFamily="34" charset="0"/>
              </a:rPr>
              <a:t>Cancerul </a:t>
            </a:r>
            <a:r>
              <a:rPr lang="en-US" sz="1600">
                <a:latin typeface="Bahnschrift" panose="020B0502040204020203" pitchFamily="34" charset="0"/>
              </a:rPr>
              <a:t>de s</a:t>
            </a:r>
            <a:r>
              <a:rPr lang="ro-RO" sz="1600">
                <a:latin typeface="Bahnschrift" panose="020B0502040204020203" pitchFamily="34" charset="0"/>
              </a:rPr>
              <a:t>â</a:t>
            </a:r>
            <a:r>
              <a:rPr lang="en-US" sz="1600">
                <a:latin typeface="Bahnschrift" panose="020B0502040204020203" pitchFamily="34" charset="0"/>
              </a:rPr>
              <a:t>n</a:t>
            </a:r>
            <a:r>
              <a:rPr lang="ro-RO" sz="1600">
                <a:latin typeface="Bahnschrift" panose="020B0502040204020203" pitchFamily="34" charset="0"/>
              </a:rPr>
              <a:t>, în Europa,</a:t>
            </a:r>
            <a:endParaRPr lang="ro-RO" sz="1600" dirty="0">
              <a:latin typeface="Bahnschrift" panose="020B0502040204020203" pitchFamily="34" charset="0"/>
            </a:endParaRPr>
          </a:p>
          <a:p>
            <a:pPr algn="r"/>
            <a:r>
              <a:rPr lang="ro-RO" sz="1400" dirty="0">
                <a:solidFill>
                  <a:srgbClr val="CC3300"/>
                </a:solidFill>
                <a:latin typeface="Bahnschrift" panose="020B0502040204020203" pitchFamily="34" charset="0"/>
              </a:rPr>
              <a:t>OMOARĂ MAI MULT DE </a:t>
            </a:r>
          </a:p>
          <a:p>
            <a:pPr algn="r"/>
            <a:r>
              <a:rPr lang="ro-RO" sz="2000" b="1">
                <a:solidFill>
                  <a:srgbClr val="CC3300"/>
                </a:solidFill>
                <a:latin typeface="Bahnschrift" panose="020B0502040204020203" pitchFamily="34" charset="0"/>
              </a:rPr>
              <a:t>90</a:t>
            </a:r>
            <a:r>
              <a:rPr lang="ro-RO" sz="2000" b="1" dirty="0">
                <a:solidFill>
                  <a:srgbClr val="CC3300"/>
                </a:solidFill>
                <a:latin typeface="Bahnschrift" panose="020B0502040204020203" pitchFamily="34" charset="0"/>
              </a:rPr>
              <a:t>.OO0</a:t>
            </a:r>
          </a:p>
          <a:p>
            <a:pPr algn="r"/>
            <a:r>
              <a:rPr lang="ro-RO" sz="1400" dirty="0">
                <a:solidFill>
                  <a:srgbClr val="CC3300"/>
                </a:solidFill>
                <a:latin typeface="Bahnschrift" panose="020B0502040204020203" pitchFamily="34" charset="0"/>
              </a:rPr>
              <a:t>FEMEI ÎN FIECARE </a:t>
            </a:r>
            <a:r>
              <a:rPr lang="ro-RO" sz="1400">
                <a:solidFill>
                  <a:srgbClr val="CC3300"/>
                </a:solidFill>
                <a:latin typeface="Bahnschrift" panose="020B0502040204020203" pitchFamily="34" charset="0"/>
              </a:rPr>
              <a:t>AN</a:t>
            </a:r>
            <a:r>
              <a:rPr lang="ro-RO">
                <a:solidFill>
                  <a:srgbClr val="CC3300"/>
                </a:solidFill>
                <a:latin typeface="Bahnschrift" panose="020B0502040204020203" pitchFamily="34" charset="0"/>
              </a:rPr>
              <a:t>.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1128" y="5401294"/>
            <a:ext cx="21257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u="sng" dirty="0" smtClean="0">
                <a:latin typeface="Bahnschrift" panose="020B0502040204020203" pitchFamily="34" charset="0"/>
              </a:rPr>
              <a:t>În </a:t>
            </a:r>
            <a:r>
              <a:rPr lang="ro-RO" u="sng" dirty="0">
                <a:latin typeface="Bahnschrift" panose="020B0502040204020203" pitchFamily="34" charset="0"/>
              </a:rPr>
              <a:t>regiunea europeană </a:t>
            </a:r>
          </a:p>
          <a:p>
            <a:r>
              <a:rPr lang="ro-RO" u="sng" dirty="0">
                <a:latin typeface="Bahnschrift" panose="020B0502040204020203" pitchFamily="34" charset="0"/>
              </a:rPr>
              <a:t>anual sunt </a:t>
            </a:r>
            <a:r>
              <a:rPr lang="ro-RO" u="sng" cap="all" dirty="0">
                <a:solidFill>
                  <a:srgbClr val="CC3300"/>
                </a:solidFill>
                <a:latin typeface="Bahnschrift" panose="020B0502040204020203" pitchFamily="34" charset="0"/>
              </a:rPr>
              <a:t>diagnosticate  peste</a:t>
            </a:r>
          </a:p>
          <a:p>
            <a:r>
              <a:rPr lang="ro-RO" sz="3200" b="1" u="sng" dirty="0">
                <a:solidFill>
                  <a:srgbClr val="CC3300"/>
                </a:solidFill>
                <a:latin typeface="Bahnschrift" panose="020B0502040204020203" pitchFamily="34" charset="0"/>
              </a:rPr>
              <a:t>350.000</a:t>
            </a:r>
          </a:p>
          <a:p>
            <a:r>
              <a:rPr lang="ro-RO" dirty="0">
                <a:solidFill>
                  <a:srgbClr val="CC3300"/>
                </a:solidFill>
                <a:latin typeface="Bahnschrift" panose="020B0502040204020203" pitchFamily="34" charset="0"/>
              </a:rPr>
              <a:t>cazuri noi în fiecare an</a:t>
            </a:r>
            <a:endParaRPr lang="en-US" dirty="0">
              <a:solidFill>
                <a:srgbClr val="CC3300"/>
              </a:solidFill>
              <a:latin typeface="Bahnschrift" panose="020B050204020402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1955" y="6076513"/>
            <a:ext cx="251976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3200" b="1" dirty="0">
                <a:solidFill>
                  <a:srgbClr val="009999"/>
                </a:solidFill>
                <a:latin typeface="Bahnschrift" panose="020B0502040204020203" pitchFamily="34" charset="0"/>
              </a:rPr>
              <a:t> </a:t>
            </a:r>
            <a:r>
              <a:rPr lang="ro-RO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se estimează </a:t>
            </a:r>
            <a:endParaRPr lang="en-US" b="1" cap="all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r>
              <a:rPr lang="ro-RO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că </a:t>
            </a:r>
            <a:endParaRPr lang="en-US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pPr algn="ctr"/>
            <a:r>
              <a:rPr lang="ro-RO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PÂNĂ ÎN 20</a:t>
            </a: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4</a:t>
            </a:r>
            <a:r>
              <a:rPr lang="ro-RO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0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7062" y="6203135"/>
            <a:ext cx="26838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latin typeface="Bahnschrift" panose="020B0502040204020203" pitchFamily="34" charset="0"/>
              </a:rPr>
              <a:t>Numărul anual </a:t>
            </a:r>
            <a:endParaRPr lang="en-US" dirty="0">
              <a:latin typeface="Bahnschrift" panose="020B0502040204020203" pitchFamily="34" charset="0"/>
            </a:endParaRPr>
          </a:p>
          <a:p>
            <a:r>
              <a:rPr lang="ro-RO" dirty="0">
                <a:latin typeface="Bahnschrift" panose="020B0502040204020203" pitchFamily="34" charset="0"/>
              </a:rPr>
              <a:t>de cazuri noi </a:t>
            </a:r>
            <a:endParaRPr lang="en-US" dirty="0">
              <a:latin typeface="Bahnschrift" panose="020B0502040204020203" pitchFamily="34" charset="0"/>
            </a:endParaRPr>
          </a:p>
          <a:p>
            <a:r>
              <a:rPr lang="ro-RO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VA </a:t>
            </a:r>
            <a:r>
              <a:rPr lang="ro-RO" b="1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</a:rPr>
              <a:t>CREȘTE la peste</a:t>
            </a:r>
            <a:endParaRPr lang="ro-RO" b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" panose="020B0502040204020203" pitchFamily="34" charset="0"/>
            </a:endParaRPr>
          </a:p>
          <a:p>
            <a:r>
              <a:rPr lang="ro-RO" sz="3600" b="1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600.</a:t>
            </a:r>
            <a:r>
              <a:rPr lang="ro-RO" sz="3600" b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OO0</a:t>
            </a:r>
          </a:p>
          <a:p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-323118" y="13719122"/>
            <a:ext cx="5508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7541284" y="1382060"/>
            <a:ext cx="1687775" cy="179858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23805" rIns="0" bIns="-2380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Incidența standardizată pe vârstă (A) și ratele mortalității (B) cancerului de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s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â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n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 în funcție de țară în 2020.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Baza</a:t>
            </a: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de date GLOBOCAN, </a:t>
            </a:r>
            <a:r>
              <a:rPr lang="en-US" sz="12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Agenţia</a:t>
            </a: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Internaţională</a:t>
            </a: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pentru</a:t>
            </a: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Cercetare</a:t>
            </a: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î</a:t>
            </a:r>
            <a:r>
              <a:rPr lang="en-US" sz="1200" kern="1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US" sz="1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Cancer (IARC), the Global Cancer Observatory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Bahnschrift" panose="020B0502040204020203" pitchFamily="34" charset="0"/>
            </a:endParaRPr>
          </a:p>
        </p:txBody>
      </p:sp>
      <p:sp>
        <p:nvSpPr>
          <p:cNvPr id="28" name="Right Arrow 27"/>
          <p:cNvSpPr/>
          <p:nvPr/>
        </p:nvSpPr>
        <p:spPr>
          <a:xfrm>
            <a:off x="5341720" y="6626376"/>
            <a:ext cx="714789" cy="262678"/>
          </a:xfrm>
          <a:prstGeom prst="rightArrow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E0AF21A-C7CD-9E37-F3E9-73E29EB1F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7126695" y="3731078"/>
            <a:ext cx="6731000" cy="11158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5533497C-9FC2-55C9-88D5-B066AB198D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32" y="1149935"/>
            <a:ext cx="7149248" cy="237118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F0C8E0E-41BA-B192-6B31-652C4311F74C}"/>
              </a:ext>
            </a:extLst>
          </p:cNvPr>
          <p:cNvSpPr/>
          <p:nvPr/>
        </p:nvSpPr>
        <p:spPr>
          <a:xfrm>
            <a:off x="1917359" y="10860513"/>
            <a:ext cx="5861880" cy="969420"/>
          </a:xfrm>
          <a:prstGeom prst="rect">
            <a:avLst/>
          </a:prstGeom>
          <a:solidFill>
            <a:srgbClr val="FF99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D</a:t>
            </a:r>
            <a:r>
              <a:rPr lang="ro-RO" sz="2800" b="1" dirty="0">
                <a:solidFill>
                  <a:schemeClr val="bg1"/>
                </a:solidFill>
              </a:rPr>
              <a:t>e</a:t>
            </a:r>
            <a:r>
              <a:rPr lang="en-US" sz="2800" b="1" dirty="0" err="1">
                <a:solidFill>
                  <a:schemeClr val="bg1"/>
                </a:solidFill>
              </a:rPr>
              <a:t>pisteaz</a:t>
            </a:r>
            <a:r>
              <a:rPr lang="ro-RO" sz="2800" b="1" dirty="0">
                <a:solidFill>
                  <a:schemeClr val="bg1"/>
                </a:solidFill>
              </a:rPr>
              <a:t>ă!. Tratează. Vindecă.</a:t>
            </a:r>
          </a:p>
          <a:p>
            <a:pPr algn="ctr"/>
            <a:r>
              <a:rPr lang="ro-RO" sz="2800" b="1" dirty="0" smtClean="0">
                <a:solidFill>
                  <a:schemeClr val="bg1"/>
                </a:solidFill>
              </a:rPr>
              <a:t>Învinge </a:t>
            </a:r>
            <a:r>
              <a:rPr lang="ro-RO" sz="2800" b="1" dirty="0">
                <a:solidFill>
                  <a:schemeClr val="bg1"/>
                </a:solidFill>
              </a:rPr>
              <a:t>cancerul de sân, pas cu pas!</a:t>
            </a:r>
            <a:endParaRPr lang="en-GB" sz="2800" b="1" dirty="0">
              <a:solidFill>
                <a:schemeClr val="bg1"/>
              </a:solidFill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6AC0352C-3DF0-1006-5477-8ECB6DF52E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944" y="4271573"/>
            <a:ext cx="3044469" cy="496198"/>
          </a:xfrm>
          <a:prstGeom prst="rect">
            <a:avLst/>
          </a:prstGeom>
        </p:spPr>
      </p:pic>
      <p:sp>
        <p:nvSpPr>
          <p:cNvPr id="16" name="Rectangle 3">
            <a:extLst>
              <a:ext uri="{FF2B5EF4-FFF2-40B4-BE49-F238E27FC236}">
                <a16:creationId xmlns:a16="http://schemas.microsoft.com/office/drawing/2014/main" xmlns="" id="{20EB2746-4C3E-7249-1967-80BC66B89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376" y="4828103"/>
            <a:ext cx="2750081" cy="32125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23805" rIns="0" bIns="-2380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en-US" sz="12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</a:rPr>
              <a:t>În 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Europa, 1 din 11 femei este la risc de a dezvolta cancer mamar 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  <a:latin typeface="Bahnschrift" panose="020B0502040204020203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D9AA64C4-FE71-ADF6-F402-223DCF31DEF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6202" y="3507012"/>
            <a:ext cx="2463721" cy="1757072"/>
          </a:xfrm>
          <a:prstGeom prst="rect">
            <a:avLst/>
          </a:prstGeom>
        </p:spPr>
      </p:pic>
      <p:sp>
        <p:nvSpPr>
          <p:cNvPr id="30" name="Rectangle 3">
            <a:extLst>
              <a:ext uri="{FF2B5EF4-FFF2-40B4-BE49-F238E27FC236}">
                <a16:creationId xmlns:a16="http://schemas.microsoft.com/office/drawing/2014/main" xmlns="" id="{9864F90D-8BAE-C680-419A-7511DC6A2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7708" y="5430880"/>
            <a:ext cx="2980707" cy="13659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-23805" rIns="0" bIns="-2380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altLang="en-US" sz="1200" dirty="0">
                <a:solidFill>
                  <a:srgbClr val="202124"/>
                </a:solidFill>
              </a:rPr>
              <a:t>Di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istribuția pe grupe de </a:t>
            </a:r>
            <a:r>
              <a:rPr kumimoji="0" lang="ro-RO" altLang="en-US" sz="12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</a:rPr>
              <a:t>vârsta</a:t>
            </a:r>
            <a:r>
              <a:rPr kumimoji="0" lang="ro-RO" altLang="en-US" sz="1200" b="0" i="0" u="none" strike="noStrike" cap="none" normalizeH="0" baseline="0" dirty="0">
                <a:ln>
                  <a:noFill/>
                </a:ln>
                <a:solidFill>
                  <a:srgbClr val="202124"/>
                </a:solidFill>
                <a:effectLst/>
              </a:rPr>
              <a:t>, Europa, 2020</a:t>
            </a:r>
            <a:endParaRPr kumimoji="0" lang="en-GB" altLang="en-US" sz="1200" b="0" i="0" u="none" strike="noStrike" cap="none" normalizeH="0" baseline="0" dirty="0">
              <a:ln>
                <a:noFill/>
              </a:ln>
              <a:solidFill>
                <a:srgbClr val="202124"/>
              </a:solidFill>
              <a:effectLst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CD34F3F9-95BF-DA21-177C-D2B2174483EB}"/>
              </a:ext>
            </a:extLst>
          </p:cNvPr>
          <p:cNvSpPr txBox="1"/>
          <p:nvPr/>
        </p:nvSpPr>
        <p:spPr>
          <a:xfrm>
            <a:off x="362709" y="8388856"/>
            <a:ext cx="38663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>
                <a:latin typeface="Bahnschrift" panose="020B0502040204020203" pitchFamily="34" charset="0"/>
              </a:rPr>
              <a:t>RATA SUPRAVIEȚUIRII LA 5 ANI </a:t>
            </a:r>
          </a:p>
          <a:p>
            <a:pPr algn="ctr"/>
            <a:r>
              <a:rPr lang="ro-RO" sz="3200" b="1" dirty="0">
                <a:latin typeface="Bahnschrift" panose="020B0502040204020203" pitchFamily="34" charset="0"/>
              </a:rPr>
              <a:t>peste 90% </a:t>
            </a:r>
            <a:r>
              <a:rPr lang="ro-RO" sz="2000" b="1" dirty="0" smtClean="0">
                <a:latin typeface="Bahnschrift" panose="020B0502040204020203" pitchFamily="34" charset="0"/>
              </a:rPr>
              <a:t>în </a:t>
            </a:r>
            <a:r>
              <a:rPr lang="ro-RO" sz="2000" b="1" dirty="0">
                <a:latin typeface="Bahnschrift" panose="020B0502040204020203" pitchFamily="34" charset="0"/>
              </a:rPr>
              <a:t>cancerul mamar stadiul 1 și 2</a:t>
            </a:r>
            <a:endParaRPr lang="en-US" sz="2000" b="1" dirty="0">
              <a:latin typeface="Bahnschrift" panose="020B0502040204020203" pitchFamily="34" charset="0"/>
            </a:endParaRP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xmlns="" id="{705D8887-AC9F-9B3F-C9BD-37F74B5D98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2248" y="9667488"/>
            <a:ext cx="2575908" cy="562804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6C33E210-6606-05FA-4832-A243210E8E88}"/>
              </a:ext>
            </a:extLst>
          </p:cNvPr>
          <p:cNvSpPr/>
          <p:nvPr/>
        </p:nvSpPr>
        <p:spPr>
          <a:xfrm>
            <a:off x="0" y="-22156"/>
            <a:ext cx="9588517" cy="847148"/>
          </a:xfrm>
          <a:prstGeom prst="rect">
            <a:avLst/>
          </a:prstGeom>
          <a:solidFill>
            <a:srgbClr val="FF99CC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2700" b="1">
                <a:solidFill>
                  <a:schemeClr val="bg1"/>
                </a:solidFill>
              </a:rPr>
              <a:t>Luna internațională de conștientizare cu privire la cancerul de sân </a:t>
            </a:r>
            <a:r>
              <a:rPr lang="ro-RO" sz="2800" b="1">
                <a:solidFill>
                  <a:schemeClr val="bg1"/>
                </a:solidFill>
              </a:rPr>
              <a:t>Octombrie 2024</a:t>
            </a:r>
            <a:endParaRPr lang="en-GB" sz="2800" b="1">
              <a:solidFill>
                <a:schemeClr val="bg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36720C1F-79B5-9402-23DF-4F996BF44835}"/>
              </a:ext>
            </a:extLst>
          </p:cNvPr>
          <p:cNvSpPr txBox="1"/>
          <p:nvPr/>
        </p:nvSpPr>
        <p:spPr>
          <a:xfrm>
            <a:off x="4810768" y="8197360"/>
            <a:ext cx="4445121" cy="25484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Femeilor cu vârste cuprinse între </a:t>
            </a:r>
            <a:r>
              <a:rPr lang="en-GB" sz="24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 și 69 </a:t>
            </a:r>
            <a:r>
              <a:rPr lang="en-GB" sz="2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ani li se recomandă</a:t>
            </a:r>
            <a:r>
              <a:rPr lang="en-GB" sz="24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participarea la</a:t>
            </a:r>
            <a:r>
              <a:rPr lang="en-GB" sz="24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screeningul pentru depistarea cancerului de sân, cu </a:t>
            </a:r>
            <a:r>
              <a:rPr lang="en-GB" sz="24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mamografie, </a:t>
            </a:r>
            <a:endParaRPr lang="ro-RO" sz="2400" b="1" kern="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un interval de 2 ani</a:t>
            </a:r>
            <a:r>
              <a:rPr lang="en-GB" sz="24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3611" y="11887200"/>
            <a:ext cx="2612351" cy="819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395619" y="11973937"/>
            <a:ext cx="650507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sz="1200" dirty="0"/>
              <a:t>Material realizat în cadrul subprogramului de evaluare </a:t>
            </a:r>
            <a:r>
              <a:rPr lang="vi-VN" sz="1200" dirty="0" smtClean="0"/>
              <a:t>şipromovare</a:t>
            </a:r>
            <a:r>
              <a:rPr lang="ro-RO" sz="1200" dirty="0" smtClean="0"/>
              <a:t> </a:t>
            </a:r>
            <a:r>
              <a:rPr lang="vi-VN" sz="1200" dirty="0" smtClean="0"/>
              <a:t>a</a:t>
            </a:r>
            <a:r>
              <a:rPr lang="ro-RO" sz="1200" dirty="0" smtClean="0"/>
              <a:t> </a:t>
            </a:r>
            <a:r>
              <a:rPr lang="vi-VN" sz="1200" dirty="0" smtClean="0"/>
              <a:t>sănătăţii</a:t>
            </a:r>
            <a:r>
              <a:rPr lang="ro-RO" sz="1200" dirty="0" smtClean="0"/>
              <a:t> </a:t>
            </a:r>
            <a:r>
              <a:rPr lang="vi-VN" sz="1200" dirty="0" smtClean="0"/>
              <a:t>şi</a:t>
            </a:r>
            <a:r>
              <a:rPr lang="ro-RO" sz="1200" dirty="0" smtClean="0"/>
              <a:t> </a:t>
            </a:r>
            <a:r>
              <a:rPr lang="vi-VN" sz="1200" dirty="0" smtClean="0"/>
              <a:t>educaţie</a:t>
            </a:r>
            <a:r>
              <a:rPr lang="ro-RO" sz="1200" dirty="0" smtClean="0"/>
              <a:t> </a:t>
            </a:r>
            <a:r>
              <a:rPr lang="vi-VN" sz="1200" dirty="0" smtClean="0"/>
              <a:t>pentru</a:t>
            </a:r>
            <a:r>
              <a:rPr lang="ro-RO" sz="1200" dirty="0" smtClean="0"/>
              <a:t> </a:t>
            </a:r>
            <a:r>
              <a:rPr lang="vi-VN" sz="1200" dirty="0" smtClean="0"/>
              <a:t>sănătate</a:t>
            </a:r>
            <a:r>
              <a:rPr lang="ro-RO" sz="1200" dirty="0" smtClean="0"/>
              <a:t> </a:t>
            </a:r>
            <a:r>
              <a:rPr lang="vi-VN" sz="1200" dirty="0" smtClean="0"/>
              <a:t>a</a:t>
            </a:r>
            <a:r>
              <a:rPr lang="ro-RO" sz="1200" dirty="0" smtClean="0"/>
              <a:t> </a:t>
            </a:r>
            <a:r>
              <a:rPr lang="vi-VN" sz="1200" dirty="0" smtClean="0"/>
              <a:t>Ministerului</a:t>
            </a:r>
            <a:r>
              <a:rPr lang="ro-RO" sz="1200" dirty="0" smtClean="0"/>
              <a:t> </a:t>
            </a:r>
            <a:r>
              <a:rPr lang="vi-VN" sz="1200" dirty="0" smtClean="0"/>
              <a:t>Sănătății-pentrudistribuție </a:t>
            </a:r>
            <a:r>
              <a:rPr lang="vi-VN" sz="1200" dirty="0"/>
              <a:t>gratuită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378343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o-RO"/>
          </a:p>
          <a:p>
            <a:endParaRPr lang="ro-RO"/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altLang="en-US" sz="1800" u="sng">
                <a:solidFill>
                  <a:srgbClr val="6D6D6D"/>
                </a:solidFill>
                <a:ea typeface="Times New Roman" panose="02020603050405020304" pitchFamily="18" charset="0"/>
                <a:cs typeface="Calibri" panose="020F0502020204030204" pitchFamily="34" charset="0"/>
                <a:hlinkClick r:id="rId2"/>
              </a:rPr>
              <a:t>https://gco.iarc.fr/today/data/factsheets/populations/908-europe-fact-sheets.pdf</a:t>
            </a:r>
            <a:endParaRPr lang="fr-FR" altLang="en-US" sz="1800" u="sng">
              <a:solidFill>
                <a:srgbClr val="6D6D6D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altLang="en-US" sz="1800" u="sng">
                <a:solidFill>
                  <a:srgbClr val="6D6D6D"/>
                </a:solidFill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o-RO" altLang="en-US" sz="1800" u="sng">
                <a:solidFill>
                  <a:srgbClr val="6D6D6D"/>
                </a:solidFill>
                <a:ea typeface="DengXian" panose="02010600030101010101" pitchFamily="2" charset="-122"/>
                <a:cs typeface="Times New Roman" panose="02020603050405020304" pitchFamily="18" charset="0"/>
                <a:hlinkClick r:id="rId3"/>
              </a:rPr>
              <a:t>https://ecis.jrc.ec.europa.eu/index.php</a:t>
            </a:r>
            <a:endParaRPr lang="fr-FR" altLang="en-US" sz="1800" u="sng">
              <a:solidFill>
                <a:srgbClr val="6D6D6D"/>
              </a:solidFill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altLang="en-US" sz="1800">
                <a:cs typeface="Times New Roman" panose="02020603050405020304" pitchFamily="18" charset="0"/>
              </a:rPr>
              <a:t> </a:t>
            </a:r>
            <a:r>
              <a:rPr lang="ro-RO" sz="1800">
                <a:hlinkClick r:id="rId4"/>
              </a:rPr>
              <a:t>https://www.cancerresearchuk.org/about-cancer/breast-cancer/survival</a:t>
            </a:r>
            <a:endParaRPr lang="ro-RO" sz="1800"/>
          </a:p>
          <a:p>
            <a:endParaRPr lang="ro-R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1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226</Words>
  <Application>Microsoft Office PowerPoint</Application>
  <PresentationFormat>A3 Paper (297x420 mm)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Sorina Irimie</dc:creator>
  <cp:lastModifiedBy>ciprian.ursu</cp:lastModifiedBy>
  <cp:revision>25</cp:revision>
  <cp:lastPrinted>2023-09-29T06:35:55Z</cp:lastPrinted>
  <dcterms:created xsi:type="dcterms:W3CDTF">2023-09-28T07:17:21Z</dcterms:created>
  <dcterms:modified xsi:type="dcterms:W3CDTF">2024-09-13T06:27:40Z</dcterms:modified>
</cp:coreProperties>
</file>