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1522075" cy="16202025"/>
  <p:notesSz cx="6735763" cy="9799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04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3606" y="96"/>
      </p:cViewPr>
      <p:guideLst>
        <p:guide orient="horz" pos="5104"/>
        <p:guide pos="36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56" y="2651584"/>
            <a:ext cx="9793764" cy="5640705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260" y="8509815"/>
            <a:ext cx="8641556" cy="3911738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03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53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5486" y="862609"/>
            <a:ext cx="2484448" cy="1373046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2144" y="862609"/>
            <a:ext cx="7309316" cy="1373046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1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2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142" y="4039261"/>
            <a:ext cx="9937790" cy="6739591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6142" y="10842610"/>
            <a:ext cx="9937790" cy="3544192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30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43" y="4313038"/>
            <a:ext cx="4896882" cy="1028003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33051" y="4313038"/>
            <a:ext cx="4896882" cy="1028003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8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644" y="862612"/>
            <a:ext cx="9937790" cy="313164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3646" y="3971749"/>
            <a:ext cx="4874377" cy="1946493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3646" y="5918240"/>
            <a:ext cx="4874377" cy="870484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33053" y="3971749"/>
            <a:ext cx="4898383" cy="1946493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33053" y="5918240"/>
            <a:ext cx="4898383" cy="870484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56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42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645" y="1080135"/>
            <a:ext cx="3716169" cy="3780473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383" y="2332796"/>
            <a:ext cx="5833051" cy="11513938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3645" y="4860608"/>
            <a:ext cx="3716169" cy="9004876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03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645" y="1080135"/>
            <a:ext cx="3716169" cy="3780473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98383" y="2332796"/>
            <a:ext cx="5833051" cy="11513938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3645" y="4860608"/>
            <a:ext cx="3716169" cy="9004876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78F8-6DCF-4B6C-8E3F-4DE36E8A4AE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1062-87EA-4540-94E5-9E9F79C04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2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44" y="862612"/>
            <a:ext cx="9937790" cy="3131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44" y="4313038"/>
            <a:ext cx="9937790" cy="10280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2144" y="15016880"/>
            <a:ext cx="2592467" cy="862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978F8-6DCF-4B6C-8E3F-4DE36E8A4AE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6689" y="15016880"/>
            <a:ext cx="3888700" cy="862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7467" y="15016880"/>
            <a:ext cx="2592467" cy="862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C1062-87EA-4540-94E5-9E9F79C04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8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hyperlink" Target="https://spotthedot.org/wp2019/wp-content/uploads/2020/04/2020-campaign-report-GC-version-FINAL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europa.png"/>
          <p:cNvPicPr>
            <a:picLocks noChangeAspect="1"/>
          </p:cNvPicPr>
          <p:nvPr/>
        </p:nvPicPr>
        <p:blipFill>
          <a:blip r:embed="rId2"/>
          <a:srcRect r="65516" b="84571"/>
          <a:stretch>
            <a:fillRect/>
          </a:stretch>
        </p:blipFill>
        <p:spPr>
          <a:xfrm>
            <a:off x="5938354" y="10466724"/>
            <a:ext cx="4557407" cy="1958726"/>
          </a:xfrm>
          <a:prstGeom prst="rect">
            <a:avLst/>
          </a:prstGeom>
        </p:spPr>
      </p:pic>
      <p:pic>
        <p:nvPicPr>
          <p:cNvPr id="1026" name="Picture 2" descr="Romania Contour Red By Lmc Clip Art at Clker.com - vector clip art online,  royalty free &amp; public domain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865" y="12247394"/>
            <a:ext cx="3690508" cy="277264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theworldofcancer.files.wordpress.com/2014/05/skin-cancer-europ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2957" y="3230417"/>
            <a:ext cx="5098545" cy="6919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66289" y="285218"/>
            <a:ext cx="9891602" cy="132343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o-RO" sz="2000" b="1" cap="all" dirty="0">
                <a:solidFill>
                  <a:schemeClr val="bg1"/>
                </a:solidFill>
              </a:rPr>
              <a:t>ProtecȚia solară – un pas important SPRE sănătate!</a:t>
            </a:r>
            <a:endParaRPr lang="ro-RO" sz="2000" dirty="0">
              <a:solidFill>
                <a:schemeClr val="bg1"/>
              </a:solidFill>
            </a:endParaRPr>
          </a:p>
          <a:p>
            <a:pPr algn="ctr"/>
            <a:r>
              <a:rPr lang="ro-RO" dirty="0"/>
              <a:t> 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o-R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EXPUNEREA </a:t>
            </a:r>
            <a:r>
              <a:rPr lang="ro-RO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RADIAȚIILE UV ȘI CANCERELE DE PIELE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August </a:t>
            </a:r>
            <a:r>
              <a:rPr lang="ro-R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pic>
        <p:nvPicPr>
          <p:cNvPr id="6" name="Picture 5"/>
          <p:cNvPicPr/>
          <p:nvPr/>
        </p:nvPicPr>
        <p:blipFill>
          <a:blip r:embed="rId5" cstate="print"/>
          <a:srcRect l="7051" t="64046" r="52083" b="9827"/>
          <a:stretch>
            <a:fillRect/>
          </a:stretch>
        </p:blipFill>
        <p:spPr bwMode="auto">
          <a:xfrm>
            <a:off x="1289475" y="8368687"/>
            <a:ext cx="2864941" cy="2523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2" descr="Global incidence and mortality of skin cancer by histological subtype and  its relationship with the Human Development Index (HDI"/>
          <p:cNvSpPr>
            <a:spLocks noChangeAspect="1" noChangeArrowheads="1"/>
          </p:cNvSpPr>
          <p:nvPr/>
        </p:nvSpPr>
        <p:spPr bwMode="auto">
          <a:xfrm>
            <a:off x="186700" y="-182835"/>
            <a:ext cx="365780" cy="38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310" y="2849650"/>
            <a:ext cx="4175172" cy="388711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289475" y="6667120"/>
            <a:ext cx="429348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1400" dirty="0"/>
              <a:t>Cifre oficiale ale </a:t>
            </a:r>
            <a:r>
              <a:rPr lang="ro-RO" sz="1400" b="1" dirty="0"/>
              <a:t>Organizației Mondiale a Sănătății </a:t>
            </a:r>
            <a:r>
              <a:rPr lang="ro-RO" sz="1400" dirty="0"/>
              <a:t>estimează că există în prezent</a:t>
            </a:r>
            <a:r>
              <a:rPr lang="en-US" sz="1400" dirty="0"/>
              <a:t> </a:t>
            </a:r>
            <a:r>
              <a:rPr lang="ro-RO" sz="1400" dirty="0"/>
              <a:t>pe lângă melanoame și peste un milion cazuri de cancer de piele non-melanom în fiecare an, ceea ce face din cancerul d</a:t>
            </a:r>
            <a:r>
              <a:rPr lang="en-US" sz="1400" dirty="0"/>
              <a:t>e</a:t>
            </a:r>
            <a:r>
              <a:rPr lang="ro-RO" sz="1400" dirty="0"/>
              <a:t> piele cea mai comună formă de cancer din lume.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21620" y="2383642"/>
            <a:ext cx="4361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ro-RO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 </a:t>
            </a:r>
            <a:r>
              <a:rPr lang="ro-RO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MONDIAL</a:t>
            </a:r>
            <a:endParaRPr lang="en-US" sz="1600" b="1" baseline="30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6445056"/>
            <a:ext cx="210908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lang="en-US" dirty="0"/>
              <a:t>1. Global Coalition | </a:t>
            </a:r>
            <a:r>
              <a:rPr lang="en-US" dirty="0" err="1"/>
              <a:t>Euromelanoma</a:t>
            </a:r>
            <a:r>
              <a:rPr lang="en-US" dirty="0"/>
              <a:t> | 2020 Melanoma Skin Cancer Report, </a:t>
            </a:r>
            <a:r>
              <a:rPr lang="en-US" u="sng" dirty="0">
                <a:hlinkClick r:id="rId7"/>
              </a:rPr>
              <a:t>https://spotthedot.org/wp2019/wp-content/uploads/2020/04/2020-campaign-report-GC-version-FINAL.pdf</a:t>
            </a:r>
            <a:endParaRPr lang="en-US" dirty="0"/>
          </a:p>
          <a:p>
            <a:r>
              <a:rPr lang="en-US" dirty="0"/>
              <a:t>2. WHO, International Agency for Cancer Research, WHO, 2012</a:t>
            </a:r>
          </a:p>
          <a:p>
            <a:r>
              <a:rPr lang="ro-RO" dirty="0"/>
              <a:t>3. Centrul National de Statistică Medicală, Date statistice cancere de piele </a:t>
            </a:r>
            <a:r>
              <a:rPr lang="en-US" dirty="0" smtClean="0"/>
              <a:t>2020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750513" y="8122465"/>
            <a:ext cx="246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000" dirty="0" smtClean="0"/>
              <a:t>Incidența</a:t>
            </a:r>
            <a:r>
              <a:rPr lang="en-US" sz="1000" dirty="0" smtClean="0"/>
              <a:t> </a:t>
            </a:r>
            <a:r>
              <a:rPr lang="en-US" sz="1000" dirty="0" err="1" smtClean="0"/>
              <a:t>melanomului</a:t>
            </a:r>
            <a:r>
              <a:rPr lang="en-US" sz="1000" dirty="0" smtClean="0"/>
              <a:t> malign </a:t>
            </a:r>
            <a:r>
              <a:rPr lang="ro-RO" sz="1000" dirty="0" smtClean="0"/>
              <a:t> </a:t>
            </a:r>
            <a:r>
              <a:rPr lang="ro-RO" sz="1000" dirty="0" smtClean="0"/>
              <a:t>în funcție de localizare</a:t>
            </a:r>
            <a:endParaRPr lang="en-US" sz="10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080" b="36422"/>
          <a:stretch/>
        </p:blipFill>
        <p:spPr>
          <a:xfrm>
            <a:off x="1616123" y="10798668"/>
            <a:ext cx="1408825" cy="151969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922768" y="10683747"/>
            <a:ext cx="18948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600" dirty="0" smtClean="0"/>
              <a:t>În lume, o persoană moare de cancer de piele la fiecare 4 minute.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7628099" y="2413137"/>
            <a:ext cx="23767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o-RO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NIVEL EUROPEAN</a:t>
            </a:r>
            <a:endParaRPr lang="en-US" b="1" baseline="30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59143" y="2979239"/>
            <a:ext cx="34394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200" b="1" dirty="0" smtClean="0"/>
              <a:t>Incidența cancerelor de piele în țările din Europa</a:t>
            </a:r>
            <a:endParaRPr lang="en-US" sz="1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160563" y="10031391"/>
            <a:ext cx="59433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dirty="0" smtClean="0"/>
              <a:t>Numărul estimat de cazuri noi din 2018  în 2040 ale melanomului la ambele sexe, pentru toate vârstele, în Europa</a:t>
            </a:r>
            <a:endParaRPr lang="en-US" sz="11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412313" y="12353686"/>
            <a:ext cx="2906639" cy="2062103"/>
          </a:xfrm>
          <a:prstGeom prst="rect">
            <a:avLst/>
          </a:prstGeom>
          <a:gradFill>
            <a:gsLst>
              <a:gs pos="23000">
                <a:schemeClr val="accent5">
                  <a:lumMod val="7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ro-RO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INCIDENȚA BRUTĂ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r>
              <a:rPr lang="ro-RO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Melanomul malign</a:t>
            </a:r>
            <a:endParaRPr lang="ro-RO" sz="1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3,86</a:t>
            </a:r>
            <a:r>
              <a:rPr lang="ro-RO" sz="1600" dirty="0" smtClean="0">
                <a:solidFill>
                  <a:schemeClr val="bg1"/>
                </a:solidFill>
              </a:rPr>
              <a:t> la 100.000</a:t>
            </a:r>
          </a:p>
          <a:p>
            <a:pPr algn="ctr"/>
            <a:endParaRPr lang="ro-RO" sz="1600" dirty="0" smtClean="0">
              <a:solidFill>
                <a:schemeClr val="bg1"/>
              </a:solidFill>
            </a:endParaRPr>
          </a:p>
          <a:p>
            <a:pPr algn="ctr"/>
            <a:r>
              <a:rPr lang="ro-RO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 tumori maligne ale</a:t>
            </a:r>
            <a:r>
              <a:rPr lang="ro-RO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pielii 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9,70</a:t>
            </a:r>
            <a:r>
              <a:rPr lang="ro-RO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1600" b="1" dirty="0" smtClean="0">
                <a:solidFill>
                  <a:schemeClr val="bg1"/>
                </a:solidFill>
              </a:rPr>
              <a:t>l</a:t>
            </a:r>
            <a:r>
              <a:rPr lang="ro-RO" sz="1600" dirty="0" smtClean="0">
                <a:solidFill>
                  <a:schemeClr val="bg1"/>
                </a:solidFill>
              </a:rPr>
              <a:t>a 100.000</a:t>
            </a:r>
          </a:p>
          <a:p>
            <a:pPr algn="ctr"/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4564338" y="13107853"/>
            <a:ext cx="3361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ROMÂNIA, anul</a:t>
            </a:r>
            <a:br>
              <a:rPr lang="ro-R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o-R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endParaRPr lang="en-US" sz="2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846288" y="15645676"/>
            <a:ext cx="84129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800" dirty="0" smtClean="0"/>
              <a:t>Material realizat în cadrul subprogramului de evaluare și promovare a sănătății și educație pentru sănătate al Ministerului Sănătății – pentru distribuție gratuită</a:t>
            </a:r>
            <a:endParaRPr lang="en-US" sz="800" dirty="0"/>
          </a:p>
        </p:txBody>
      </p:sp>
      <p:pic>
        <p:nvPicPr>
          <p:cNvPr id="35" name="Picture 34" descr="D:\Descarcari Internet\sigle.pn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233159" y="15201807"/>
            <a:ext cx="4023582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29"/>
          <p:cNvSpPr txBox="1"/>
          <p:nvPr/>
        </p:nvSpPr>
        <p:spPr>
          <a:xfrm>
            <a:off x="8256742" y="12247396"/>
            <a:ext cx="2672041" cy="2062103"/>
          </a:xfrm>
          <a:prstGeom prst="rect">
            <a:avLst/>
          </a:prstGeom>
          <a:gradFill>
            <a:gsLst>
              <a:gs pos="23000">
                <a:srgbClr val="C0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ro-RO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MORTALITATE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r>
              <a:rPr lang="ro-RO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Melanomul malign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1.68</a:t>
            </a:r>
            <a:r>
              <a:rPr lang="ro-RO" sz="1600" dirty="0" smtClean="0">
                <a:solidFill>
                  <a:schemeClr val="bg1"/>
                </a:solidFill>
              </a:rPr>
              <a:t> la 100.000</a:t>
            </a:r>
          </a:p>
          <a:p>
            <a:pPr algn="ctr"/>
            <a:endParaRPr lang="ro-RO" sz="1600" dirty="0" smtClean="0">
              <a:solidFill>
                <a:schemeClr val="bg1"/>
              </a:solidFill>
            </a:endParaRPr>
          </a:p>
          <a:p>
            <a:pPr algn="ctr"/>
            <a:r>
              <a:rPr lang="ro-RO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 tumori maligne ale pielii 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2.13</a:t>
            </a:r>
            <a:r>
              <a:rPr lang="ro-RO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1600" b="1" dirty="0" smtClean="0">
                <a:solidFill>
                  <a:schemeClr val="bg1"/>
                </a:solidFill>
              </a:rPr>
              <a:t>l</a:t>
            </a:r>
            <a:r>
              <a:rPr lang="ro-RO" sz="1600" dirty="0" smtClean="0">
                <a:solidFill>
                  <a:schemeClr val="bg1"/>
                </a:solidFill>
              </a:rPr>
              <a:t>a 100.000</a:t>
            </a:r>
          </a:p>
          <a:p>
            <a:pPr algn="ctr"/>
            <a:endParaRPr lang="en-US" sz="1600" dirty="0"/>
          </a:p>
        </p:txBody>
      </p:sp>
      <p:sp>
        <p:nvSpPr>
          <p:cNvPr id="2" name="Left Arrow 1"/>
          <p:cNvSpPr/>
          <p:nvPr/>
        </p:nvSpPr>
        <p:spPr>
          <a:xfrm>
            <a:off x="4318952" y="12980075"/>
            <a:ext cx="601391" cy="2214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>
            <a:off x="7483251" y="12740660"/>
            <a:ext cx="773489" cy="225386"/>
          </a:xfrm>
          <a:prstGeom prst="rightArrow">
            <a:avLst/>
          </a:prstGeom>
          <a:solidFill>
            <a:srgbClr val="C0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692343" y="1868377"/>
            <a:ext cx="37812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o-RO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NCIDENȚA CANCERELOR DE PIELE</a:t>
            </a:r>
            <a:endParaRPr lang="en-US" b="1" baseline="30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73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</TotalTime>
  <Words>214</Words>
  <Application>Microsoft Office PowerPoint</Application>
  <PresentationFormat>Custom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Sorina Irimie</dc:creator>
  <cp:lastModifiedBy>LENOVO</cp:lastModifiedBy>
  <cp:revision>27</cp:revision>
  <cp:lastPrinted>2022-07-06T07:00:11Z</cp:lastPrinted>
  <dcterms:created xsi:type="dcterms:W3CDTF">2022-05-19T07:04:14Z</dcterms:created>
  <dcterms:modified xsi:type="dcterms:W3CDTF">2022-07-12T06:13:26Z</dcterms:modified>
</cp:coreProperties>
</file>