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Calibri (MS) Bold" charset="1" panose="020F0702030404030204"/>
      <p:regular r:id="rId29"/>
    </p:embeddedFont>
    <p:embeddedFont>
      <p:font typeface="Calibri (MS)" charset="1" panose="020F0502020204030204"/>
      <p:regular r:id="rId30"/>
    </p:embeddedFont>
    <p:embeddedFont>
      <p:font typeface="Calibri (MS) Bold Italics" charset="1" panose="020F07020304040A0204"/>
      <p:regular r:id="rId31"/>
    </p:embeddedFont>
    <p:embeddedFont>
      <p:font typeface="Times New Roman Bold Italics" charset="1" panose="0203080207040509030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35.png" Type="http://schemas.openxmlformats.org/officeDocument/2006/relationships/image"/><Relationship Id="rId8" Target="../media/image36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37.png" Type="http://schemas.openxmlformats.org/officeDocument/2006/relationships/image"/><Relationship Id="rId8" Target="../media/image38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44.png" Type="http://schemas.openxmlformats.org/officeDocument/2006/relationships/image"/><Relationship Id="rId8" Target="../media/image4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5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52.png" Type="http://schemas.openxmlformats.org/officeDocument/2006/relationships/image"/><Relationship Id="rId6" Target="../media/image4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1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58.png" Type="http://schemas.openxmlformats.org/officeDocument/2006/relationships/image"/><Relationship Id="rId7" Target="../media/image59.png" Type="http://schemas.openxmlformats.org/officeDocument/2006/relationships/image"/><Relationship Id="rId8" Target="../media/image60.pn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8.pn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2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467815" cy="10304255"/>
            <a:chOff x="0" y="0"/>
            <a:chExt cx="5957087" cy="13739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57062" cy="13738988"/>
            </a:xfrm>
            <a:custGeom>
              <a:avLst/>
              <a:gdLst/>
              <a:ahLst/>
              <a:cxnLst/>
              <a:rect r="r" b="b" t="t" l="l"/>
              <a:pathLst>
                <a:path h="13738988" w="5957062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650615" y="878113"/>
            <a:ext cx="1783237" cy="686068"/>
            <a:chOff x="0" y="0"/>
            <a:chExt cx="2377649" cy="9147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77694" cy="914781"/>
            </a:xfrm>
            <a:custGeom>
              <a:avLst/>
              <a:gdLst/>
              <a:ahLst/>
              <a:cxnLst/>
              <a:rect r="r" b="b" t="t" l="l"/>
              <a:pathLst>
                <a:path h="914781" w="2377694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t="0" r="-13" b="2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58578" y="669321"/>
            <a:ext cx="803564" cy="1167396"/>
          </a:xfrm>
          <a:custGeom>
            <a:avLst/>
            <a:gdLst/>
            <a:ahLst/>
            <a:cxnLst/>
            <a:rect r="r" b="b" t="t" l="l"/>
            <a:pathLst>
              <a:path h="1167396" w="803564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5400000">
            <a:off x="16800626" y="8536266"/>
            <a:ext cx="152584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956305" y="6801257"/>
            <a:ext cx="3024101" cy="2711859"/>
          </a:xfrm>
          <a:custGeom>
            <a:avLst/>
            <a:gdLst/>
            <a:ahLst/>
            <a:cxnLst/>
            <a:rect r="r" b="b" t="t" l="l"/>
            <a:pathLst>
              <a:path h="2711859" w="3024101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6696186" y="5888570"/>
            <a:ext cx="6696456" cy="2289144"/>
            <a:chOff x="0" y="0"/>
            <a:chExt cx="8928608" cy="30521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928608" cy="3052192"/>
            </a:xfrm>
            <a:custGeom>
              <a:avLst/>
              <a:gdLst/>
              <a:ahLst/>
              <a:cxnLst/>
              <a:rect r="r" b="b" t="t" l="l"/>
              <a:pathLst>
                <a:path h="3052192" w="8928608">
                  <a:moveTo>
                    <a:pt x="0" y="0"/>
                  </a:moveTo>
                  <a:lnTo>
                    <a:pt x="8928608" y="0"/>
                  </a:lnTo>
                  <a:lnTo>
                    <a:pt x="8928608" y="3052192"/>
                  </a:lnTo>
                  <a:lnTo>
                    <a:pt x="0" y="30521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8928608" cy="3099817"/>
            </a:xfrm>
            <a:prstGeom prst="rect">
              <a:avLst/>
            </a:prstGeom>
          </p:spPr>
          <p:txBody>
            <a:bodyPr anchor="b" rtlCol="false" tIns="0" lIns="0" bIns="0" rIns="0"/>
            <a:lstStyle/>
            <a:p>
              <a:pPr algn="l">
                <a:lnSpc>
                  <a:spcPts val="5348"/>
                </a:lnSpc>
              </a:pPr>
              <a:r>
                <a:rPr lang="en-US" b="true" sz="4951" spc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Promovarea alimentației sănătoase și a activității fizice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6787356" y="8515531"/>
            <a:ext cx="9923658" cy="727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1"/>
              </a:lnSpc>
            </a:pPr>
            <a:r>
              <a:rPr lang="en-US" sz="2250" spc="0">
                <a:solidFill>
                  <a:srgbClr val="01B69B"/>
                </a:solidFill>
                <a:latin typeface="Calibri (MS)"/>
                <a:ea typeface="Calibri (MS)"/>
                <a:cs typeface="Calibri (MS)"/>
                <a:sym typeface="Calibri (MS)"/>
              </a:rPr>
              <a:t>Acest material gratuit este destinat copiilor și preadolescenților între 7-15  ani</a:t>
            </a:r>
          </a:p>
          <a:p>
            <a:pPr algn="l">
              <a:lnSpc>
                <a:spcPts val="2701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945639" y="9119032"/>
            <a:ext cx="3522176" cy="547774"/>
            <a:chOff x="0" y="0"/>
            <a:chExt cx="4696234" cy="73036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696235" cy="730365"/>
            </a:xfrm>
            <a:custGeom>
              <a:avLst/>
              <a:gdLst/>
              <a:ahLst/>
              <a:cxnLst/>
              <a:rect r="r" b="b" t="t" l="l"/>
              <a:pathLst>
                <a:path h="730365" w="4696235">
                  <a:moveTo>
                    <a:pt x="0" y="0"/>
                  </a:moveTo>
                  <a:lnTo>
                    <a:pt x="4696235" y="0"/>
                  </a:lnTo>
                  <a:lnTo>
                    <a:pt x="4696235" y="730365"/>
                  </a:lnTo>
                  <a:lnTo>
                    <a:pt x="0" y="730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4696234" cy="7684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sz="1800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15.11.2023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&lt;number&gt;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91340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558252"/>
            <a:ext cx="15567371" cy="8653087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911259" y="2424325"/>
            <a:ext cx="10183229" cy="2590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4"/>
              </a:lnSpc>
            </a:pPr>
            <a:r>
              <a:rPr lang="en-US" b="true" sz="3087" i="true" spc="-3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cină:</a:t>
            </a:r>
          </a:p>
          <a:p>
            <a:pPr algn="l">
              <a:lnSpc>
                <a:spcPts val="3334"/>
              </a:lnSpc>
            </a:pPr>
          </a:p>
          <a:p>
            <a:pPr algn="l" marL="3361688" indent="-1120563" lvl="2">
              <a:lnSpc>
                <a:spcPts val="3334"/>
              </a:lnSpc>
              <a:buFont typeface="Arial"/>
              <a:buChar char="⚬"/>
            </a:pPr>
            <a:r>
              <a:rPr lang="en-US" b="true" sz="3087" i="true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Pește la cuptor cu legume sotate</a:t>
            </a:r>
          </a:p>
          <a:p>
            <a:pPr algn="l" marL="3361688" indent="-1120563" lvl="2">
              <a:lnSpc>
                <a:spcPts val="3334"/>
              </a:lnSpc>
              <a:buFont typeface="Arial"/>
              <a:buChar char="⚬"/>
            </a:pPr>
            <a:r>
              <a:rPr lang="en-US" b="true" sz="3087" i="true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Mămăligă cu brânză</a:t>
            </a:r>
          </a:p>
          <a:p>
            <a:pPr algn="l" marL="3361688" indent="-1120563" lvl="2">
              <a:lnSpc>
                <a:spcPts val="3334"/>
              </a:lnSpc>
              <a:buFont typeface="Arial"/>
              <a:buChar char="⚬"/>
            </a:pPr>
            <a:r>
              <a:rPr lang="en-US" b="true" sz="3087" i="true" spc="-3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Paste integrale cu carne de pui tocată</a:t>
            </a:r>
          </a:p>
          <a:p>
            <a:pPr algn="l" marL="3361688" indent="-1120563" lvl="2">
              <a:lnSpc>
                <a:spcPts val="3334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028492" y="3868721"/>
            <a:ext cx="3882767" cy="6435534"/>
            <a:chOff x="0" y="0"/>
            <a:chExt cx="517702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028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028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t="0" r="-6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5520551" y="4860819"/>
            <a:ext cx="3181573" cy="3181573"/>
            <a:chOff x="0" y="0"/>
            <a:chExt cx="4242097" cy="424209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242054" cy="4242054"/>
            </a:xfrm>
            <a:custGeom>
              <a:avLst/>
              <a:gdLst/>
              <a:ahLst/>
              <a:cxnLst/>
              <a:rect r="r" b="b" t="t" l="l"/>
              <a:pathLst>
                <a:path h="4242054" w="4242054">
                  <a:moveTo>
                    <a:pt x="0" y="0"/>
                  </a:moveTo>
                  <a:lnTo>
                    <a:pt x="4242054" y="0"/>
                  </a:lnTo>
                  <a:lnTo>
                    <a:pt x="4242054" y="4242054"/>
                  </a:lnTo>
                  <a:lnTo>
                    <a:pt x="0" y="4242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1" b="-1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2192023" y="4860819"/>
            <a:ext cx="4300890" cy="4301160"/>
            <a:chOff x="0" y="0"/>
            <a:chExt cx="5734520" cy="5734880"/>
          </a:xfrm>
        </p:grpSpPr>
        <p:sp>
          <p:nvSpPr>
            <p:cNvPr name="Freeform 19" id="19" descr="Gustări Calde"/>
            <p:cNvSpPr/>
            <p:nvPr/>
          </p:nvSpPr>
          <p:spPr>
            <a:xfrm flipH="false" flipV="false" rot="0">
              <a:off x="0" y="0"/>
              <a:ext cx="5734558" cy="5734939"/>
            </a:xfrm>
            <a:custGeom>
              <a:avLst/>
              <a:gdLst/>
              <a:ahLst/>
              <a:cxnLst/>
              <a:rect r="r" b="b" t="t" l="l"/>
              <a:pathLst>
                <a:path h="5734939" w="5734558">
                  <a:moveTo>
                    <a:pt x="0" y="0"/>
                  </a:moveTo>
                  <a:lnTo>
                    <a:pt x="5734558" y="0"/>
                  </a:lnTo>
                  <a:lnTo>
                    <a:pt x="5734558" y="5734939"/>
                  </a:lnTo>
                  <a:lnTo>
                    <a:pt x="0" y="573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" t="0" r="-2" b="1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8806790" y="5799435"/>
            <a:ext cx="2572755" cy="2572755"/>
            <a:chOff x="0" y="0"/>
            <a:chExt cx="3430340" cy="3430340"/>
          </a:xfrm>
        </p:grpSpPr>
        <p:sp>
          <p:nvSpPr>
            <p:cNvPr name="Freeform 21" id="21" descr="Spaghetti Bolognese Clipart"/>
            <p:cNvSpPr/>
            <p:nvPr/>
          </p:nvSpPr>
          <p:spPr>
            <a:xfrm flipH="false" flipV="false" rot="0">
              <a:off x="0" y="0"/>
              <a:ext cx="3430397" cy="3430397"/>
            </a:xfrm>
            <a:custGeom>
              <a:avLst/>
              <a:gdLst/>
              <a:ahLst/>
              <a:cxnLst/>
              <a:rect r="r" b="b" t="t" l="l"/>
              <a:pathLst>
                <a:path h="3430397" w="3430397">
                  <a:moveTo>
                    <a:pt x="0" y="0"/>
                  </a:moveTo>
                  <a:lnTo>
                    <a:pt x="3430397" y="0"/>
                  </a:lnTo>
                  <a:lnTo>
                    <a:pt x="3430397" y="3430397"/>
                  </a:lnTo>
                  <a:lnTo>
                    <a:pt x="0" y="3430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1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&lt;number&gt;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984313" y="40731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352001"/>
            <a:ext cx="15728480" cy="8742382"/>
            <a:chOff x="0" y="0"/>
            <a:chExt cx="22054295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3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674377" y="2550332"/>
            <a:ext cx="10876886" cy="3146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7"/>
              </a:lnSpc>
            </a:pPr>
            <a:r>
              <a:rPr lang="en-US" b="true" sz="3544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gustările dintre mese :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bastonașe de legume proaspete cu sos de iaurt sau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fructe proaspete sau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pâine integrală cu brânză și ardei sau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pâine integrală cu ou fiert tare amestecat cu puțin muștar sau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rulouri de orez cu legume și pește sau</a:t>
            </a:r>
          </a:p>
          <a:p>
            <a:pPr algn="l" marL="286311" indent="-143156" lvl="1">
              <a:lnSpc>
                <a:spcPts val="3415"/>
              </a:lnSpc>
              <a:buFont typeface="Arial"/>
              <a:buChar char="•"/>
            </a:pPr>
            <a:r>
              <a:rPr lang="en-US" b="true" sz="3162" i="true" spc="-1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mix de alune și nuci nesărate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791340" y="4214186"/>
            <a:ext cx="3883037" cy="6435264"/>
            <a:chOff x="0" y="0"/>
            <a:chExt cx="5177382" cy="858035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374"/>
            </a:xfrm>
            <a:custGeom>
              <a:avLst/>
              <a:gdLst/>
              <a:ahLst/>
              <a:cxnLst/>
              <a:rect r="r" b="b" t="t" l="l"/>
              <a:pathLst>
                <a:path h="8580374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2137078" y="6215291"/>
            <a:ext cx="3950833" cy="3043009"/>
            <a:chOff x="0" y="0"/>
            <a:chExt cx="5267778" cy="405734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267833" cy="4057396"/>
            </a:xfrm>
            <a:custGeom>
              <a:avLst/>
              <a:gdLst/>
              <a:ahLst/>
              <a:cxnLst/>
              <a:rect r="r" b="b" t="t" l="l"/>
              <a:pathLst>
                <a:path h="4057396" w="5267833">
                  <a:moveTo>
                    <a:pt x="0" y="0"/>
                  </a:moveTo>
                  <a:lnTo>
                    <a:pt x="5267833" y="0"/>
                  </a:lnTo>
                  <a:lnTo>
                    <a:pt x="5267833" y="4057396"/>
                  </a:lnTo>
                  <a:lnTo>
                    <a:pt x="0" y="405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8" r="1" b="-17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7455587" y="7190074"/>
            <a:ext cx="2655137" cy="2652706"/>
            <a:chOff x="0" y="0"/>
            <a:chExt cx="3540183" cy="353694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540125" cy="3536950"/>
            </a:xfrm>
            <a:custGeom>
              <a:avLst/>
              <a:gdLst/>
              <a:ahLst/>
              <a:cxnLst/>
              <a:rect r="r" b="b" t="t" l="l"/>
              <a:pathLst>
                <a:path h="3536950" w="3540125">
                  <a:moveTo>
                    <a:pt x="0" y="0"/>
                  </a:moveTo>
                  <a:lnTo>
                    <a:pt x="3540125" y="0"/>
                  </a:lnTo>
                  <a:lnTo>
                    <a:pt x="3540125" y="3536950"/>
                  </a:lnTo>
                  <a:lnTo>
                    <a:pt x="0" y="3536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" t="0" r="-18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9144000" y="5143500"/>
            <a:ext cx="3480309" cy="2625155"/>
            <a:chOff x="0" y="0"/>
            <a:chExt cx="4640413" cy="350020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40453" cy="3500247"/>
            </a:xfrm>
            <a:custGeom>
              <a:avLst/>
              <a:gdLst/>
              <a:ahLst/>
              <a:cxnLst/>
              <a:rect r="r" b="b" t="t" l="l"/>
              <a:pathLst>
                <a:path h="3500247" w="4640453">
                  <a:moveTo>
                    <a:pt x="0" y="0"/>
                  </a:moveTo>
                  <a:lnTo>
                    <a:pt x="4640453" y="0"/>
                  </a:lnTo>
                  <a:lnTo>
                    <a:pt x="4640453" y="3500247"/>
                  </a:lnTo>
                  <a:lnTo>
                    <a:pt x="0" y="3500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" t="0" r="0" b="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5674377" y="5697065"/>
            <a:ext cx="2751295" cy="2819361"/>
            <a:chOff x="0" y="0"/>
            <a:chExt cx="3668393" cy="375914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668395" cy="3759200"/>
            </a:xfrm>
            <a:custGeom>
              <a:avLst/>
              <a:gdLst/>
              <a:ahLst/>
              <a:cxnLst/>
              <a:rect r="r" b="b" t="t" l="l"/>
              <a:pathLst>
                <a:path h="3759200" w="3668395">
                  <a:moveTo>
                    <a:pt x="0" y="0"/>
                  </a:moveTo>
                  <a:lnTo>
                    <a:pt x="3668395" y="0"/>
                  </a:lnTo>
                  <a:lnTo>
                    <a:pt x="3668395" y="3759200"/>
                  </a:lnTo>
                  <a:lnTo>
                    <a:pt x="0" y="375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7" t="0" r="-7" b="1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2891510" y="1786748"/>
            <a:ext cx="2153281" cy="2153551"/>
            <a:chOff x="0" y="0"/>
            <a:chExt cx="2871042" cy="287140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871089" cy="2871343"/>
            </a:xfrm>
            <a:custGeom>
              <a:avLst/>
              <a:gdLst/>
              <a:ahLst/>
              <a:cxnLst/>
              <a:rect r="r" b="b" t="t" l="l"/>
              <a:pathLst>
                <a:path h="2871343" w="2871089">
                  <a:moveTo>
                    <a:pt x="0" y="0"/>
                  </a:moveTo>
                  <a:lnTo>
                    <a:pt x="2871089" y="0"/>
                  </a:lnTo>
                  <a:lnTo>
                    <a:pt x="2871089" y="2871343"/>
                  </a:lnTo>
                  <a:lnTo>
                    <a:pt x="0" y="2871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6" t="0" r="-4" b="-2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754968"/>
            <a:chOff x="0" y="0"/>
            <a:chExt cx="1527717" cy="10066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1006624"/>
            </a:xfrm>
            <a:custGeom>
              <a:avLst/>
              <a:gdLst/>
              <a:ahLst/>
              <a:cxnLst/>
              <a:rect r="r" b="b" t="t" l="l"/>
              <a:pathLst>
                <a:path h="1006624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12</a:t>
              </a:r>
            </a:p>
            <a:p>
              <a:pPr algn="ctr">
                <a:lnSpc>
                  <a:spcPts val="2611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941072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356863"/>
            <a:ext cx="15728480" cy="8742382"/>
            <a:chOff x="0" y="0"/>
            <a:chExt cx="22054295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3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610408" y="1675053"/>
            <a:ext cx="10468315" cy="2852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b="true" sz="405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4375"/>
              </a:lnSpc>
            </a:pPr>
          </a:p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MICUL DEJUN</a:t>
            </a:r>
            <a:r>
              <a:rPr lang="en-US" b="true" sz="4051" spc="0">
                <a:solidFill>
                  <a:srgbClr val="0070C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este cea mai importantă masă a zilei, el îți dă energie pentru aproape toată ziua ! </a:t>
            </a:r>
          </a:p>
          <a:p>
            <a:pPr algn="l">
              <a:lnSpc>
                <a:spcPts val="4375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4036603" y="3663981"/>
            <a:ext cx="3883037" cy="6435264"/>
            <a:chOff x="0" y="0"/>
            <a:chExt cx="5177382" cy="858035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374"/>
            </a:xfrm>
            <a:custGeom>
              <a:avLst/>
              <a:gdLst/>
              <a:ahLst/>
              <a:cxnLst/>
              <a:rect r="r" b="b" t="t" l="l"/>
              <a:pathLst>
                <a:path h="8580374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024693" y="4159646"/>
            <a:ext cx="3460823" cy="5665037"/>
          </a:xfrm>
          <a:custGeom>
            <a:avLst/>
            <a:gdLst/>
            <a:ahLst/>
            <a:cxnLst/>
            <a:rect r="r" b="b" t="t" l="l"/>
            <a:pathLst>
              <a:path h="5665037" w="3460823">
                <a:moveTo>
                  <a:pt x="0" y="0"/>
                </a:moveTo>
                <a:lnTo>
                  <a:pt x="3460822" y="0"/>
                </a:lnTo>
                <a:lnTo>
                  <a:pt x="3460822" y="5665037"/>
                </a:lnTo>
                <a:lnTo>
                  <a:pt x="0" y="5665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13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090803" y="362890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468700"/>
            <a:ext cx="15728480" cy="8742639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940025" y="2100618"/>
            <a:ext cx="9251717" cy="276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8"/>
              </a:lnSpc>
            </a:pPr>
            <a:r>
              <a:rPr lang="en-US" b="true" sz="333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3598"/>
              </a:lnSpc>
            </a:pPr>
          </a:p>
          <a:p>
            <a:pPr algn="ctr">
              <a:lnSpc>
                <a:spcPts val="3598"/>
              </a:lnSpc>
            </a:pPr>
            <a:r>
              <a:rPr lang="en-US" b="true" sz="333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Consumă zilnic 5 porții de LEGUME și FRUCTE !</a:t>
            </a:r>
          </a:p>
          <a:p>
            <a:pPr algn="l">
              <a:lnSpc>
                <a:spcPts val="3598"/>
              </a:lnSpc>
            </a:pPr>
          </a:p>
          <a:p>
            <a:pPr algn="l">
              <a:lnSpc>
                <a:spcPts val="3598"/>
              </a:lnSpc>
            </a:pPr>
          </a:p>
          <a:p>
            <a:pPr algn="l">
              <a:lnSpc>
                <a:spcPts val="3598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655531" y="4322498"/>
            <a:ext cx="3883037" cy="6435534"/>
            <a:chOff x="0" y="0"/>
            <a:chExt cx="517738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2431336" y="5343767"/>
            <a:ext cx="3370917" cy="2196498"/>
            <a:chOff x="0" y="0"/>
            <a:chExt cx="4494556" cy="292866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494530" cy="2928620"/>
            </a:xfrm>
            <a:custGeom>
              <a:avLst/>
              <a:gdLst/>
              <a:ahLst/>
              <a:cxnLst/>
              <a:rect r="r" b="b" t="t" l="l"/>
              <a:pathLst>
                <a:path h="2928620" w="4494530">
                  <a:moveTo>
                    <a:pt x="0" y="0"/>
                  </a:moveTo>
                  <a:lnTo>
                    <a:pt x="4494530" y="0"/>
                  </a:lnTo>
                  <a:lnTo>
                    <a:pt x="4494530" y="2928620"/>
                  </a:lnTo>
                  <a:lnTo>
                    <a:pt x="0" y="2928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" t="0" r="-52" b="-1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4563980" y="6848689"/>
            <a:ext cx="3194538" cy="2409611"/>
            <a:chOff x="0" y="0"/>
            <a:chExt cx="4259384" cy="32128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259326" cy="3212846"/>
            </a:xfrm>
            <a:custGeom>
              <a:avLst/>
              <a:gdLst/>
              <a:ahLst/>
              <a:cxnLst/>
              <a:rect r="r" b="b" t="t" l="l"/>
              <a:pathLst>
                <a:path h="3212846" w="4259326">
                  <a:moveTo>
                    <a:pt x="0" y="0"/>
                  </a:moveTo>
                  <a:lnTo>
                    <a:pt x="4259326" y="0"/>
                  </a:lnTo>
                  <a:lnTo>
                    <a:pt x="4259326" y="3212846"/>
                  </a:lnTo>
                  <a:lnTo>
                    <a:pt x="0" y="3212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" t="0" r="-2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966097" y="5055998"/>
            <a:ext cx="1792420" cy="1792690"/>
            <a:chOff x="0" y="0"/>
            <a:chExt cx="2389894" cy="239025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389886" cy="2390267"/>
            </a:xfrm>
            <a:custGeom>
              <a:avLst/>
              <a:gdLst/>
              <a:ahLst/>
              <a:cxnLst/>
              <a:rect r="r" b="b" t="t" l="l"/>
              <a:pathLst>
                <a:path h="2390267" w="2389886">
                  <a:moveTo>
                    <a:pt x="0" y="0"/>
                  </a:moveTo>
                  <a:lnTo>
                    <a:pt x="2389886" y="0"/>
                  </a:lnTo>
                  <a:lnTo>
                    <a:pt x="2389886" y="2390267"/>
                  </a:lnTo>
                  <a:lnTo>
                    <a:pt x="0" y="239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" t="0" r="-7" b="0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3299794" y="4285915"/>
            <a:ext cx="3508941" cy="3507860"/>
            <a:chOff x="0" y="0"/>
            <a:chExt cx="4678588" cy="467714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678553" cy="4677156"/>
            </a:xfrm>
            <a:custGeom>
              <a:avLst/>
              <a:gdLst/>
              <a:ahLst/>
              <a:cxnLst/>
              <a:rect r="r" b="b" t="t" l="l"/>
              <a:pathLst>
                <a:path h="4677156" w="4678553">
                  <a:moveTo>
                    <a:pt x="0" y="0"/>
                  </a:moveTo>
                  <a:lnTo>
                    <a:pt x="4678553" y="0"/>
                  </a:lnTo>
                  <a:lnTo>
                    <a:pt x="4678553" y="4677156"/>
                  </a:lnTo>
                  <a:lnTo>
                    <a:pt x="0" y="4677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5" r="0" b="-15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14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188039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532017"/>
            <a:ext cx="15614569" cy="8679322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698857" y="2645530"/>
            <a:ext cx="10339198" cy="3261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b="true" sz="3222" spc="-19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2784"/>
              </a:lnSpc>
            </a:pPr>
          </a:p>
          <a:p>
            <a:pPr algn="l">
              <a:lnSpc>
                <a:spcPts val="2784"/>
              </a:lnSpc>
            </a:pPr>
            <a:r>
              <a:rPr lang="en-US" b="true" sz="3222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Când îți este poftă de ceva DULCE, alege sănătos:</a:t>
            </a:r>
          </a:p>
          <a:p>
            <a:pPr algn="l">
              <a:lnSpc>
                <a:spcPts val="2784"/>
              </a:lnSpc>
            </a:pPr>
          </a:p>
          <a:p>
            <a:pPr algn="l" marL="291747" indent="-145873" lvl="1">
              <a:lnSpc>
                <a:spcPts val="2784"/>
              </a:lnSpc>
              <a:buFont typeface="Arial"/>
              <a:buChar char="•"/>
            </a:pPr>
            <a:r>
              <a:rPr lang="en-US" b="true" sz="3222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 sau legume proaspete</a:t>
            </a:r>
          </a:p>
          <a:p>
            <a:pPr algn="l" marL="291747" indent="-145873" lvl="1">
              <a:lnSpc>
                <a:spcPts val="2784"/>
              </a:lnSpc>
              <a:buFont typeface="Arial"/>
              <a:buChar char="•"/>
            </a:pPr>
            <a:r>
              <a:rPr lang="en-US" b="true" sz="3222" spc="-19">
                <a:solidFill>
                  <a:srgbClr val="01887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Fructe deshidratate  </a:t>
            </a:r>
          </a:p>
          <a:p>
            <a:pPr algn="l" marL="291747" indent="-145873" lvl="1">
              <a:lnSpc>
                <a:spcPts val="2784"/>
              </a:lnSpc>
            </a:pPr>
          </a:p>
          <a:p>
            <a:pPr algn="l" marL="291747" indent="-145873" lvl="1">
              <a:lnSpc>
                <a:spcPts val="2784"/>
              </a:lnSpc>
            </a:pPr>
          </a:p>
          <a:p>
            <a:pPr algn="l" marL="291747" indent="-145873" lvl="1">
              <a:lnSpc>
                <a:spcPts val="2784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385529" y="4122123"/>
            <a:ext cx="3882767" cy="6435534"/>
            <a:chOff x="0" y="0"/>
            <a:chExt cx="517702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028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028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t="0" r="-6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792807" y="6339419"/>
            <a:ext cx="2830166" cy="2000942"/>
            <a:chOff x="0" y="0"/>
            <a:chExt cx="3773554" cy="266792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773551" cy="2667889"/>
            </a:xfrm>
            <a:custGeom>
              <a:avLst/>
              <a:gdLst/>
              <a:ahLst/>
              <a:cxnLst/>
              <a:rect r="r" b="b" t="t" l="l"/>
              <a:pathLst>
                <a:path h="2667889" w="3773551">
                  <a:moveTo>
                    <a:pt x="0" y="0"/>
                  </a:moveTo>
                  <a:lnTo>
                    <a:pt x="3773551" y="0"/>
                  </a:lnTo>
                  <a:lnTo>
                    <a:pt x="3773551" y="2667889"/>
                  </a:lnTo>
                  <a:lnTo>
                    <a:pt x="0" y="266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4" r="0" b="-5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792807" y="4252582"/>
            <a:ext cx="1684378" cy="1681677"/>
            <a:chOff x="0" y="0"/>
            <a:chExt cx="2245837" cy="224223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245868" cy="2242185"/>
            </a:xfrm>
            <a:custGeom>
              <a:avLst/>
              <a:gdLst/>
              <a:ahLst/>
              <a:cxnLst/>
              <a:rect r="r" b="b" t="t" l="l"/>
              <a:pathLst>
                <a:path h="2242185" w="2245868">
                  <a:moveTo>
                    <a:pt x="0" y="0"/>
                  </a:moveTo>
                  <a:lnTo>
                    <a:pt x="2245868" y="0"/>
                  </a:lnTo>
                  <a:lnTo>
                    <a:pt x="2245868" y="2242185"/>
                  </a:lnTo>
                  <a:lnTo>
                    <a:pt x="0" y="224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2" t="0" r="-11" b="-2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7508037" y="5524198"/>
            <a:ext cx="1176850" cy="3085145"/>
            <a:chOff x="0" y="0"/>
            <a:chExt cx="1569133" cy="411352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69085" cy="4113530"/>
            </a:xfrm>
            <a:custGeom>
              <a:avLst/>
              <a:gdLst/>
              <a:ahLst/>
              <a:cxnLst/>
              <a:rect r="r" b="b" t="t" l="l"/>
              <a:pathLst>
                <a:path h="4113530" w="1569085">
                  <a:moveTo>
                    <a:pt x="0" y="0"/>
                  </a:moveTo>
                  <a:lnTo>
                    <a:pt x="1569085" y="0"/>
                  </a:lnTo>
                  <a:lnTo>
                    <a:pt x="1569085" y="4113530"/>
                  </a:lnTo>
                  <a:lnTo>
                    <a:pt x="0" y="4113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34" r="-3" b="-34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754968"/>
            <a:chOff x="0" y="0"/>
            <a:chExt cx="1527717" cy="10066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1006624"/>
            </a:xfrm>
            <a:custGeom>
              <a:avLst/>
              <a:gdLst/>
              <a:ahLst/>
              <a:cxnLst/>
              <a:rect r="r" b="b" t="t" l="l"/>
              <a:pathLst>
                <a:path h="1006624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15</a:t>
              </a:r>
            </a:p>
            <a:p>
              <a:pPr algn="ctr">
                <a:lnSpc>
                  <a:spcPts val="2611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91340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662226"/>
            <a:ext cx="15380315" cy="8549112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821791" y="2258856"/>
            <a:ext cx="10016178" cy="3212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88"/>
              </a:lnSpc>
            </a:pPr>
            <a:r>
              <a:rPr lang="en-US" b="true" sz="3322" spc="-2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l">
              <a:lnSpc>
                <a:spcPts val="3588"/>
              </a:lnSpc>
            </a:pPr>
          </a:p>
          <a:p>
            <a:pPr algn="l" marL="300799" indent="-150399" lvl="1">
              <a:lnSpc>
                <a:spcPts val="3588"/>
              </a:lnSpc>
              <a:buFont typeface="Arial"/>
              <a:buChar char="•"/>
            </a:pPr>
            <a:r>
              <a:rPr lang="en-US" b="true" sz="3322" spc="-20">
                <a:solidFill>
                  <a:srgbClr val="008BB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Când îți este sete, bea APĂ !</a:t>
            </a:r>
          </a:p>
          <a:p>
            <a:pPr algn="l" marL="300799" indent="-150399" lvl="1">
              <a:lnSpc>
                <a:spcPts val="3588"/>
              </a:lnSpc>
            </a:pPr>
          </a:p>
          <a:p>
            <a:pPr algn="l" marL="300799" indent="-150399" lvl="1">
              <a:lnSpc>
                <a:spcPts val="3588"/>
              </a:lnSpc>
            </a:pPr>
            <a:r>
              <a:rPr lang="en-US" b="true" sz="3322" i="true" spc="-20">
                <a:solidFill>
                  <a:srgbClr val="008BB5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   </a:t>
            </a:r>
            <a:r>
              <a:rPr lang="en-US" b="true" sz="3322" spc="-20">
                <a:solidFill>
                  <a:srgbClr val="008BB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Bea zilnic minim 4-5 pahare cu apă.</a:t>
            </a:r>
          </a:p>
          <a:p>
            <a:pPr algn="l" marL="300799" indent="-150399" lvl="1">
              <a:lnSpc>
                <a:spcPts val="3588"/>
              </a:lnSpc>
            </a:pPr>
          </a:p>
          <a:p>
            <a:pPr algn="l" marL="300799" indent="-150399" lvl="1">
              <a:lnSpc>
                <a:spcPts val="3588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714090" y="4019980"/>
            <a:ext cx="3882767" cy="6435534"/>
            <a:chOff x="0" y="0"/>
            <a:chExt cx="517702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028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028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t="0" r="-6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3985118" y="3660200"/>
            <a:ext cx="1811598" cy="1811598"/>
            <a:chOff x="0" y="0"/>
            <a:chExt cx="2415464" cy="241546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15413" cy="2415413"/>
            </a:xfrm>
            <a:custGeom>
              <a:avLst/>
              <a:gdLst/>
              <a:ahLst/>
              <a:cxnLst/>
              <a:rect r="r" b="b" t="t" l="l"/>
              <a:pathLst>
                <a:path h="2415413" w="2415413">
                  <a:moveTo>
                    <a:pt x="0" y="0"/>
                  </a:moveTo>
                  <a:lnTo>
                    <a:pt x="2415413" y="0"/>
                  </a:lnTo>
                  <a:lnTo>
                    <a:pt x="2415413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2" b="-2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2339400">
            <a:off x="9923947" y="4708479"/>
            <a:ext cx="1811868" cy="1811598"/>
            <a:chOff x="0" y="0"/>
            <a:chExt cx="2415824" cy="241546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415794" cy="2415413"/>
            </a:xfrm>
            <a:custGeom>
              <a:avLst/>
              <a:gdLst/>
              <a:ahLst/>
              <a:cxnLst/>
              <a:rect r="r" b="b" t="t" l="l"/>
              <a:pathLst>
                <a:path h="2415413" w="2415794">
                  <a:moveTo>
                    <a:pt x="0" y="0"/>
                  </a:moveTo>
                  <a:lnTo>
                    <a:pt x="2415794" y="0"/>
                  </a:lnTo>
                  <a:lnTo>
                    <a:pt x="2415794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7" r="-1" b="-9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5994310" y="5775447"/>
            <a:ext cx="1811598" cy="1811868"/>
            <a:chOff x="0" y="0"/>
            <a:chExt cx="2415464" cy="241582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415413" cy="2415794"/>
            </a:xfrm>
            <a:custGeom>
              <a:avLst/>
              <a:gdLst/>
              <a:ahLst/>
              <a:cxnLst/>
              <a:rect r="r" b="b" t="t" l="l"/>
              <a:pathLst>
                <a:path h="2415794" w="2415413">
                  <a:moveTo>
                    <a:pt x="0" y="0"/>
                  </a:moveTo>
                  <a:lnTo>
                    <a:pt x="2415413" y="0"/>
                  </a:lnTo>
                  <a:lnTo>
                    <a:pt x="2415413" y="2415794"/>
                  </a:lnTo>
                  <a:lnTo>
                    <a:pt x="0" y="241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" t="0" r="-9" b="-1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3985118" y="6681380"/>
            <a:ext cx="1811868" cy="1811598"/>
            <a:chOff x="0" y="0"/>
            <a:chExt cx="2415824" cy="241546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415794" cy="2415413"/>
            </a:xfrm>
            <a:custGeom>
              <a:avLst/>
              <a:gdLst/>
              <a:ahLst/>
              <a:cxnLst/>
              <a:rect r="r" b="b" t="t" l="l"/>
              <a:pathLst>
                <a:path h="2415413" w="2415794">
                  <a:moveTo>
                    <a:pt x="0" y="0"/>
                  </a:moveTo>
                  <a:lnTo>
                    <a:pt x="2415794" y="0"/>
                  </a:lnTo>
                  <a:lnTo>
                    <a:pt x="2415794" y="2415413"/>
                  </a:lnTo>
                  <a:lnTo>
                    <a:pt x="0" y="2415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7" r="-1" b="-9"/>
              </a:stretch>
            </a:blipFill>
          </p:spPr>
        </p:sp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10619468" y="7587314"/>
            <a:ext cx="1811868" cy="1811868"/>
            <a:chOff x="0" y="0"/>
            <a:chExt cx="2415824" cy="2415824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415794" cy="2415794"/>
            </a:xfrm>
            <a:custGeom>
              <a:avLst/>
              <a:gdLst/>
              <a:ahLst/>
              <a:cxnLst/>
              <a:rect r="r" b="b" t="t" l="l"/>
              <a:pathLst>
                <a:path h="2415794" w="2415794">
                  <a:moveTo>
                    <a:pt x="0" y="0"/>
                  </a:moveTo>
                  <a:lnTo>
                    <a:pt x="2415794" y="0"/>
                  </a:lnTo>
                  <a:lnTo>
                    <a:pt x="2415794" y="2415794"/>
                  </a:lnTo>
                  <a:lnTo>
                    <a:pt x="0" y="2415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-1" b="-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8383489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31768" y="1949622"/>
            <a:ext cx="17694612" cy="8545058"/>
            <a:chOff x="0" y="0"/>
            <a:chExt cx="23592816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t="0" r="-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4449170" y="2615302"/>
            <a:ext cx="13329390" cy="174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Ține minte !</a:t>
            </a:r>
          </a:p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faci în fiecare zi cel puțin o oră de activitate fizică, vei fi mai puternic, mai vesel, mai sănătos!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-117088" y="9656677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16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45247" y="4931586"/>
            <a:ext cx="5255173" cy="5255173"/>
            <a:chOff x="0" y="0"/>
            <a:chExt cx="7006897" cy="70068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844" cy="7006844"/>
            </a:xfrm>
            <a:custGeom>
              <a:avLst/>
              <a:gdLst/>
              <a:ahLst/>
              <a:cxnLst/>
              <a:rect r="r" b="b" t="t" l="l"/>
              <a:pathLst>
                <a:path h="7006844" w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614035" y="5527979"/>
            <a:ext cx="4408392" cy="4403260"/>
            <a:chOff x="0" y="0"/>
            <a:chExt cx="5877856" cy="58710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77814" cy="5870956"/>
            </a:xfrm>
            <a:custGeom>
              <a:avLst/>
              <a:gdLst/>
              <a:ahLst/>
              <a:cxnLst/>
              <a:rect r="r" b="b" t="t" l="l"/>
              <a:pathLst>
                <a:path h="5870956" w="5877814">
                  <a:moveTo>
                    <a:pt x="0" y="0"/>
                  </a:moveTo>
                  <a:lnTo>
                    <a:pt x="5877814" y="0"/>
                  </a:lnTo>
                  <a:lnTo>
                    <a:pt x="5877814" y="5870956"/>
                  </a:lnTo>
                  <a:lnTo>
                    <a:pt x="0" y="5870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9" r="0" b="-1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2257388" y="6222151"/>
            <a:ext cx="6181905" cy="3709089"/>
            <a:chOff x="0" y="0"/>
            <a:chExt cx="8242540" cy="494545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242554" cy="4945507"/>
            </a:xfrm>
            <a:custGeom>
              <a:avLst/>
              <a:gdLst/>
              <a:ahLst/>
              <a:cxnLst/>
              <a:rect r="r" b="b" t="t" l="l"/>
              <a:pathLst>
                <a:path h="4945507" w="8242554">
                  <a:moveTo>
                    <a:pt x="0" y="0"/>
                  </a:moveTo>
                  <a:lnTo>
                    <a:pt x="8242554" y="0"/>
                  </a:lnTo>
                  <a:lnTo>
                    <a:pt x="8242554" y="4945507"/>
                  </a:lnTo>
                  <a:lnTo>
                    <a:pt x="0" y="494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71678" y="1478872"/>
            <a:ext cx="4233094" cy="4234444"/>
            <a:chOff x="0" y="0"/>
            <a:chExt cx="5644125" cy="564592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644134" cy="5645912"/>
            </a:xfrm>
            <a:custGeom>
              <a:avLst/>
              <a:gdLst/>
              <a:ahLst/>
              <a:cxnLst/>
              <a:rect r="r" b="b" t="t" l="l"/>
              <a:pathLst>
                <a:path h="5645912" w="5644134">
                  <a:moveTo>
                    <a:pt x="0" y="0"/>
                  </a:moveTo>
                  <a:lnTo>
                    <a:pt x="5644134" y="0"/>
                  </a:lnTo>
                  <a:lnTo>
                    <a:pt x="5644134" y="5645912"/>
                  </a:lnTo>
                  <a:lnTo>
                    <a:pt x="0" y="5645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5" t="0" r="-15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8485632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58726" y="1835835"/>
            <a:ext cx="17694612" cy="8545058"/>
            <a:chOff x="0" y="0"/>
            <a:chExt cx="23592816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t="0" r="-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644313" y="2014234"/>
            <a:ext cx="9121985" cy="4652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73"/>
              </a:lnSpc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faci mai multă mișcare, ai multe AVANTAJE: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rezultate mai bune la școală, ții minte mai bine lucrurile învățate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Înveți mai ușor, îți faci temele mai repede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mai multă forță în mușchi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oase puternice 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Dormi mai bine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Răcești mai rar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Îți faci mai ușor prieteni</a:t>
            </a:r>
          </a:p>
          <a:p>
            <a:pPr algn="l" marL="307883" indent="-153942" lvl="1">
              <a:lnSpc>
                <a:spcPts val="3673"/>
              </a:lnSpc>
              <a:buFont typeface="Arial"/>
              <a:buChar char="•"/>
            </a:pPr>
            <a:r>
              <a:rPr lang="en-US" b="true" sz="340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simți grozav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17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389140" y="4844072"/>
            <a:ext cx="5255173" cy="5255173"/>
            <a:chOff x="0" y="0"/>
            <a:chExt cx="7006897" cy="70068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844" cy="7006844"/>
            </a:xfrm>
            <a:custGeom>
              <a:avLst/>
              <a:gdLst/>
              <a:ahLst/>
              <a:cxnLst/>
              <a:rect r="r" b="b" t="t" l="l"/>
              <a:pathLst>
                <a:path h="7006844" w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3479681" y="5121741"/>
            <a:ext cx="3451948" cy="4428380"/>
            <a:chOff x="0" y="0"/>
            <a:chExt cx="4602598" cy="590450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602607" cy="5904484"/>
            </a:xfrm>
            <a:custGeom>
              <a:avLst/>
              <a:gdLst/>
              <a:ahLst/>
              <a:cxnLst/>
              <a:rect r="r" b="b" t="t" l="l"/>
              <a:pathLst>
                <a:path h="5904484" w="4602607">
                  <a:moveTo>
                    <a:pt x="0" y="0"/>
                  </a:moveTo>
                  <a:lnTo>
                    <a:pt x="4602607" y="0"/>
                  </a:lnTo>
                  <a:lnTo>
                    <a:pt x="4602607" y="5904484"/>
                  </a:lnTo>
                  <a:lnTo>
                    <a:pt x="0" y="590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" t="0" r="-11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8403918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31768" y="1619441"/>
            <a:ext cx="17648186" cy="8479804"/>
            <a:chOff x="0" y="0"/>
            <a:chExt cx="23592816" cy="113361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36147"/>
            </a:xfrm>
            <a:custGeom>
              <a:avLst/>
              <a:gdLst/>
              <a:ahLst/>
              <a:cxnLst/>
              <a:rect r="r" b="b" t="t" l="l"/>
              <a:pathLst>
                <a:path h="11336147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36147"/>
                  </a:lnTo>
                  <a:lnTo>
                    <a:pt x="0" y="11336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537" t="0" r="-853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66015" y="1997540"/>
            <a:ext cx="9121985" cy="2852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 încredere și să te bazezi pe ceilalți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accepți ajutor și să ajuți la rândul tău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lucrezi împreună cu prietenii pentru rezultate frumoase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18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5142849" y="4105874"/>
            <a:ext cx="6197301" cy="6198381"/>
            <a:chOff x="0" y="0"/>
            <a:chExt cx="8263068" cy="826450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263128" cy="8264525"/>
            </a:xfrm>
            <a:custGeom>
              <a:avLst/>
              <a:gdLst/>
              <a:ahLst/>
              <a:cxnLst/>
              <a:rect r="r" b="b" t="t" l="l"/>
              <a:pathLst>
                <a:path h="8264525" w="8263128">
                  <a:moveTo>
                    <a:pt x="0" y="0"/>
                  </a:moveTo>
                  <a:lnTo>
                    <a:pt x="8263128" y="0"/>
                  </a:lnTo>
                  <a:lnTo>
                    <a:pt x="8263128" y="8264525"/>
                  </a:lnTo>
                  <a:lnTo>
                    <a:pt x="0" y="82645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" t="0" r="-7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531768" y="5398464"/>
            <a:ext cx="4426219" cy="4426219"/>
            <a:chOff x="0" y="0"/>
            <a:chExt cx="5901625" cy="59016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901563" cy="5901563"/>
            </a:xfrm>
            <a:custGeom>
              <a:avLst/>
              <a:gdLst/>
              <a:ahLst/>
              <a:cxnLst/>
              <a:rect r="r" b="b" t="t" l="l"/>
              <a:pathLst>
                <a:path h="5901563" w="5901563">
                  <a:moveTo>
                    <a:pt x="0" y="0"/>
                  </a:moveTo>
                  <a:lnTo>
                    <a:pt x="5901563" y="0"/>
                  </a:lnTo>
                  <a:lnTo>
                    <a:pt x="5901563" y="5901563"/>
                  </a:lnTo>
                  <a:lnTo>
                    <a:pt x="0" y="5901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" b="-1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412591" y="1758173"/>
            <a:ext cx="15027130" cy="1195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 practicarea </a:t>
            </a:r>
            <a:r>
              <a:rPr lang="en-US" b="true" sz="4051" i="true" spc="0" u="sng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în echipă </a:t>
            </a: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unui sport care îți place, vei învăța să:</a:t>
            </a:r>
          </a:p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26226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8087368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31768" y="1945855"/>
            <a:ext cx="17308091" cy="8358400"/>
            <a:chOff x="0" y="0"/>
            <a:chExt cx="23592816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t="0" r="-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758088" y="1000125"/>
            <a:ext cx="13681633" cy="450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5"/>
              </a:lnSpc>
            </a:pPr>
          </a:p>
          <a:p>
            <a:pPr algn="ctr">
              <a:lnSpc>
                <a:spcPts val="4375"/>
              </a:lnSpc>
            </a:pPr>
          </a:p>
          <a:p>
            <a:pPr algn="ctr">
              <a:lnSpc>
                <a:spcPts val="4375"/>
              </a:lnSpc>
            </a:pPr>
          </a:p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005B4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Mișcarea e super-puterea ta !</a:t>
            </a:r>
          </a:p>
          <a:p>
            <a:pPr algn="ctr">
              <a:lnSpc>
                <a:spcPts val="4375"/>
              </a:lnSpc>
            </a:pPr>
          </a:p>
          <a:p>
            <a:pPr algn="ctr">
              <a:lnSpc>
                <a:spcPts val="4375"/>
              </a:lnSpc>
            </a:pPr>
            <a:r>
              <a:rPr lang="en-US" b="true" sz="4051" i="true" spc="0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Aleargă, joacă-te cu prietenii, dansează – corpul tău îți va mulțumi !</a:t>
            </a:r>
          </a:p>
          <a:p>
            <a:pPr algn="l">
              <a:lnSpc>
                <a:spcPts val="4375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028700" y="5049082"/>
            <a:ext cx="5255173" cy="5255173"/>
            <a:chOff x="0" y="0"/>
            <a:chExt cx="7006897" cy="70068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844" cy="7006844"/>
            </a:xfrm>
            <a:custGeom>
              <a:avLst/>
              <a:gdLst/>
              <a:ahLst/>
              <a:cxnLst/>
              <a:rect r="r" b="b" t="t" l="l"/>
              <a:pathLst>
                <a:path h="7006844" w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1245033" y="5361054"/>
            <a:ext cx="7050024" cy="4543985"/>
            <a:chOff x="0" y="0"/>
            <a:chExt cx="9400032" cy="605864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00032" cy="6058662"/>
            </a:xfrm>
            <a:custGeom>
              <a:avLst/>
              <a:gdLst/>
              <a:ahLst/>
              <a:cxnLst/>
              <a:rect r="r" b="b" t="t" l="l"/>
              <a:pathLst>
                <a:path h="6058662" w="9400032">
                  <a:moveTo>
                    <a:pt x="0" y="0"/>
                  </a:moveTo>
                  <a:lnTo>
                    <a:pt x="9400032" y="0"/>
                  </a:lnTo>
                  <a:lnTo>
                    <a:pt x="9400032" y="6058662"/>
                  </a:lnTo>
                  <a:lnTo>
                    <a:pt x="0" y="6058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76236" y="230254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776236" y="1176850"/>
            <a:ext cx="16511764" cy="9177276"/>
            <a:chOff x="0" y="0"/>
            <a:chExt cx="22056096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6089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6089">
                  <a:moveTo>
                    <a:pt x="0" y="0"/>
                  </a:moveTo>
                  <a:lnTo>
                    <a:pt x="22056089" y="0"/>
                  </a:lnTo>
                  <a:lnTo>
                    <a:pt x="22056089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156643" y="3443790"/>
            <a:ext cx="10113358" cy="107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89"/>
              </a:lnSpc>
            </a:pPr>
            <a:r>
              <a:rPr lang="en-US" b="true" sz="4051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Uneori parcă ai chef să mănânci doar înghețata din frigider sau hamburgerul de ieri 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989667" y="3674515"/>
            <a:ext cx="3880606" cy="6431752"/>
            <a:chOff x="0" y="0"/>
            <a:chExt cx="5174141" cy="85756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4107" cy="8575675"/>
            </a:xfrm>
            <a:custGeom>
              <a:avLst/>
              <a:gdLst/>
              <a:ahLst/>
              <a:cxnLst/>
              <a:rect r="r" b="b" t="t" l="l"/>
              <a:pathLst>
                <a:path h="8575675" w="5174107">
                  <a:moveTo>
                    <a:pt x="0" y="0"/>
                  </a:moveTo>
                  <a:lnTo>
                    <a:pt x="5174107" y="0"/>
                  </a:lnTo>
                  <a:lnTo>
                    <a:pt x="5174107" y="8575675"/>
                  </a:lnTo>
                  <a:lnTo>
                    <a:pt x="0" y="8575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" r="0" b="-1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0635134" y="4939419"/>
            <a:ext cx="4086696" cy="4086696"/>
            <a:chOff x="0" y="0"/>
            <a:chExt cx="5448928" cy="54489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448935" cy="5448935"/>
            </a:xfrm>
            <a:custGeom>
              <a:avLst/>
              <a:gdLst/>
              <a:ahLst/>
              <a:cxnLst/>
              <a:rect r="r" b="b" t="t" l="l"/>
              <a:pathLst>
                <a:path h="5448935" w="5448935">
                  <a:moveTo>
                    <a:pt x="0" y="0"/>
                  </a:moveTo>
                  <a:lnTo>
                    <a:pt x="5448935" y="0"/>
                  </a:lnTo>
                  <a:lnTo>
                    <a:pt x="5448935" y="5448935"/>
                  </a:lnTo>
                  <a:lnTo>
                    <a:pt x="0" y="54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6403391" y="4601247"/>
            <a:ext cx="4143689" cy="4142608"/>
            <a:chOff x="0" y="0"/>
            <a:chExt cx="5524918" cy="552347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524881" cy="5523484"/>
            </a:xfrm>
            <a:custGeom>
              <a:avLst/>
              <a:gdLst/>
              <a:ahLst/>
              <a:cxnLst/>
              <a:rect r="r" b="b" t="t" l="l"/>
              <a:pathLst>
                <a:path h="5523484" w="5524881">
                  <a:moveTo>
                    <a:pt x="0" y="0"/>
                  </a:moveTo>
                  <a:lnTo>
                    <a:pt x="5524881" y="0"/>
                  </a:lnTo>
                  <a:lnTo>
                    <a:pt x="5524881" y="5523484"/>
                  </a:lnTo>
                  <a:lnTo>
                    <a:pt x="0" y="5523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3" r="0" b="-12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9788779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70494" y="1741942"/>
            <a:ext cx="17694612" cy="8545058"/>
            <a:chOff x="0" y="0"/>
            <a:chExt cx="23592816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t="0" r="-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207107" y="2057522"/>
            <a:ext cx="14854573" cy="174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Dacă participi la orele de sport </a:t>
            </a:r>
            <a:r>
              <a:rPr lang="en-US" b="true" sz="4051" i="true" spc="0">
                <a:solidFill>
                  <a:srgbClr val="C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în școală, </a:t>
            </a:r>
            <a:r>
              <a:rPr lang="en-US" b="true" sz="405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vei simți foarte bine alături de colegi.</a:t>
            </a:r>
          </a:p>
          <a:p>
            <a:pPr algn="l">
              <a:lnSpc>
                <a:spcPts val="4375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579521" y="4569510"/>
            <a:ext cx="5255173" cy="5255173"/>
            <a:chOff x="0" y="0"/>
            <a:chExt cx="7006897" cy="70068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006844" cy="7006844"/>
            </a:xfrm>
            <a:custGeom>
              <a:avLst/>
              <a:gdLst/>
              <a:ahLst/>
              <a:cxnLst/>
              <a:rect r="r" b="b" t="t" l="l"/>
              <a:pathLst>
                <a:path h="7006844" w="7006844">
                  <a:moveTo>
                    <a:pt x="0" y="0"/>
                  </a:moveTo>
                  <a:lnTo>
                    <a:pt x="7006844" y="0"/>
                  </a:lnTo>
                  <a:lnTo>
                    <a:pt x="7006844" y="7006844"/>
                  </a:lnTo>
                  <a:lnTo>
                    <a:pt x="0" y="7006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1661514" y="3943811"/>
            <a:ext cx="3192107" cy="5606310"/>
            <a:chOff x="0" y="0"/>
            <a:chExt cx="4256143" cy="74750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256151" cy="7475093"/>
            </a:xfrm>
            <a:custGeom>
              <a:avLst/>
              <a:gdLst/>
              <a:ahLst/>
              <a:cxnLst/>
              <a:rect r="r" b="b" t="t" l="l"/>
              <a:pathLst>
                <a:path h="7475093" w="4256151">
                  <a:moveTo>
                    <a:pt x="0" y="0"/>
                  </a:moveTo>
                  <a:lnTo>
                    <a:pt x="4256151" y="0"/>
                  </a:lnTo>
                  <a:lnTo>
                    <a:pt x="4256151" y="7475093"/>
                  </a:lnTo>
                  <a:lnTo>
                    <a:pt x="0" y="7475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" t="0" r="-5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639719" y="5263951"/>
            <a:ext cx="3130253" cy="4560732"/>
            <a:chOff x="0" y="0"/>
            <a:chExt cx="4173670" cy="6080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4173728" cy="6081014"/>
            </a:xfrm>
            <a:custGeom>
              <a:avLst/>
              <a:gdLst/>
              <a:ahLst/>
              <a:cxnLst/>
              <a:rect r="r" b="b" t="t" l="l"/>
              <a:pathLst>
                <a:path h="6081014" w="4173728">
                  <a:moveTo>
                    <a:pt x="0" y="0"/>
                  </a:moveTo>
                  <a:lnTo>
                    <a:pt x="4173728" y="0"/>
                  </a:lnTo>
                  <a:lnTo>
                    <a:pt x="4173728" y="6081014"/>
                  </a:lnTo>
                  <a:lnTo>
                    <a:pt x="0" y="608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7" r="1" b="-6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6364693" y="4782218"/>
            <a:ext cx="4766822" cy="4767902"/>
            <a:chOff x="0" y="0"/>
            <a:chExt cx="6355763" cy="635720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5715" cy="6357239"/>
            </a:xfrm>
            <a:custGeom>
              <a:avLst/>
              <a:gdLst/>
              <a:ahLst/>
              <a:cxnLst/>
              <a:rect r="r" b="b" t="t" l="l"/>
              <a:pathLst>
                <a:path h="6357239" w="6355715">
                  <a:moveTo>
                    <a:pt x="0" y="0"/>
                  </a:moveTo>
                  <a:lnTo>
                    <a:pt x="6355715" y="0"/>
                  </a:lnTo>
                  <a:lnTo>
                    <a:pt x="6355715" y="6357239"/>
                  </a:lnTo>
                  <a:lnTo>
                    <a:pt x="0" y="6357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" t="0" r="-12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9296803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31768" y="1862990"/>
            <a:ext cx="17694612" cy="8545058"/>
            <a:chOff x="0" y="0"/>
            <a:chExt cx="23592816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592789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592789">
                  <a:moveTo>
                    <a:pt x="0" y="0"/>
                  </a:moveTo>
                  <a:lnTo>
                    <a:pt x="23592789" y="0"/>
                  </a:lnTo>
                  <a:lnTo>
                    <a:pt x="23592789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33" t="0" r="-8833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939188" y="1872515"/>
            <a:ext cx="15034110" cy="5134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1"/>
              </a:lnSpc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MERSUL PE JOS</a:t>
            </a:r>
          </a:p>
          <a:p>
            <a:pPr algn="ctr">
              <a:lnSpc>
                <a:spcPts val="3601"/>
              </a:lnSpc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este ca o superputere pe care o avem cu toții! Iată de ce este grozav:</a:t>
            </a:r>
          </a:p>
          <a:p>
            <a:pPr algn="ctr">
              <a:lnSpc>
                <a:spcPts val="3601"/>
              </a:lnSpc>
            </a:pPr>
          </a:p>
          <a:p>
            <a:pPr algn="just" marL="339593" indent="-169797" lvl="1">
              <a:lnSpc>
                <a:spcPts val="3601"/>
              </a:lnSpc>
              <a:buFont typeface="Arial"/>
              <a:buChar char="•"/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concentrezi mai ușor la școală și ai idei mai bune</a:t>
            </a:r>
          </a:p>
          <a:p>
            <a:pPr algn="just" marL="339593" indent="-169797" lvl="1">
              <a:lnSpc>
                <a:spcPts val="3601"/>
              </a:lnSpc>
              <a:buFont typeface="Arial"/>
              <a:buChar char="•"/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 ajută să te relaxezi și să fii vesel </a:t>
            </a:r>
          </a:p>
          <a:p>
            <a:pPr algn="just" marL="339593" indent="-169797" lvl="1">
              <a:lnSpc>
                <a:spcPts val="3601"/>
              </a:lnSpc>
              <a:buFont typeface="Arial"/>
              <a:buChar char="•"/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Nu poluezi aerul, deci ajuți plantele, animalele și planeta noastră</a:t>
            </a:r>
          </a:p>
          <a:p>
            <a:pPr algn="just" marL="339593" indent="-169797" lvl="1">
              <a:lnSpc>
                <a:spcPts val="3601"/>
              </a:lnSpc>
              <a:buFont typeface="Arial"/>
              <a:buChar char="•"/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 o ocazie bună să vorbești, să te distrezi împreună cu prietenii și familia</a:t>
            </a:r>
          </a:p>
          <a:p>
            <a:pPr algn="just" marL="339593" indent="-169797" lvl="1">
              <a:lnSpc>
                <a:spcPts val="3601"/>
              </a:lnSpc>
              <a:buFont typeface="Arial"/>
              <a:buChar char="•"/>
            </a:pPr>
            <a:r>
              <a:rPr lang="en-US" b="true" sz="3751" spc="0">
                <a:solidFill>
                  <a:srgbClr val="13113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Vei avea mai multă energie</a:t>
            </a:r>
          </a:p>
          <a:p>
            <a:pPr algn="just" marL="339593" indent="-169797" lvl="1">
              <a:lnSpc>
                <a:spcPts val="3601"/>
              </a:lnSpc>
            </a:pPr>
          </a:p>
          <a:p>
            <a:pPr algn="ctr" marL="339593" indent="-169797" lvl="1">
              <a:lnSpc>
                <a:spcPts val="3601"/>
              </a:lnSpc>
            </a:pPr>
          </a:p>
          <a:p>
            <a:pPr algn="l" marL="339593" indent="-169797" lvl="1">
              <a:lnSpc>
                <a:spcPts val="3601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21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692891" y="6140444"/>
            <a:ext cx="3683969" cy="3684239"/>
            <a:chOff x="0" y="0"/>
            <a:chExt cx="4911959" cy="49123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911979" cy="4912360"/>
            </a:xfrm>
            <a:custGeom>
              <a:avLst/>
              <a:gdLst/>
              <a:ahLst/>
              <a:cxnLst/>
              <a:rect r="r" b="b" t="t" l="l"/>
              <a:pathLst>
                <a:path h="4912360" w="4911979">
                  <a:moveTo>
                    <a:pt x="0" y="0"/>
                  </a:moveTo>
                  <a:lnTo>
                    <a:pt x="4911979" y="0"/>
                  </a:lnTo>
                  <a:lnTo>
                    <a:pt x="4911979" y="4912360"/>
                  </a:lnTo>
                  <a:lnTo>
                    <a:pt x="0" y="4912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3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440394" y="5493978"/>
            <a:ext cx="8532903" cy="4793022"/>
            <a:chOff x="0" y="0"/>
            <a:chExt cx="11377204" cy="6390696"/>
          </a:xfrm>
        </p:grpSpPr>
        <p:sp>
          <p:nvSpPr>
            <p:cNvPr name="Freeform 16" id="16"/>
            <p:cNvSpPr/>
            <p:nvPr/>
          </p:nvSpPr>
          <p:spPr>
            <a:xfrm flipH="true" flipV="false" rot="0">
              <a:off x="0" y="0"/>
              <a:ext cx="11377168" cy="6390640"/>
            </a:xfrm>
            <a:custGeom>
              <a:avLst/>
              <a:gdLst/>
              <a:ahLst/>
              <a:cxnLst/>
              <a:rect r="r" b="b" t="t" l="l"/>
              <a:pathLst>
                <a:path h="6390640" w="11377168">
                  <a:moveTo>
                    <a:pt x="11377168" y="0"/>
                  </a:moveTo>
                  <a:lnTo>
                    <a:pt x="0" y="0"/>
                  </a:lnTo>
                  <a:lnTo>
                    <a:pt x="0" y="6390640"/>
                  </a:lnTo>
                  <a:lnTo>
                    <a:pt x="11377168" y="6390640"/>
                  </a:lnTo>
                  <a:lnTo>
                    <a:pt x="11377168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4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1744" y="762565"/>
            <a:ext cx="11478609" cy="716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501" spc="0">
                <a:solidFill>
                  <a:srgbClr val="00B05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Promovarea activității fizice 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31768" y="1786748"/>
            <a:ext cx="17404996" cy="8449437"/>
            <a:chOff x="0" y="0"/>
            <a:chExt cx="23469288" cy="113934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469346" cy="11393424"/>
            </a:xfrm>
            <a:custGeom>
              <a:avLst/>
              <a:gdLst/>
              <a:ahLst/>
              <a:cxnLst/>
              <a:rect r="r" b="b" t="t" l="l"/>
              <a:pathLst>
                <a:path h="11393424" w="23469346">
                  <a:moveTo>
                    <a:pt x="0" y="0"/>
                  </a:moveTo>
                  <a:lnTo>
                    <a:pt x="23469346" y="0"/>
                  </a:lnTo>
                  <a:lnTo>
                    <a:pt x="23469346" y="11393424"/>
                  </a:lnTo>
                  <a:lnTo>
                    <a:pt x="0" y="1139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3" t="0" r="-9142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951927" y="1709356"/>
            <a:ext cx="15990328" cy="4509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5"/>
              </a:lnSpc>
            </a:pPr>
            <a:r>
              <a:rPr lang="en-US" b="true" sz="4051" spc="0">
                <a:solidFill>
                  <a:srgbClr val="A46D0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Metode de stimulare a  MERSULUI PE JOS: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i="true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Deplasează-te la școală pe jos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i="true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Dacă folosești mijloacele de transport în comun, coboară cu o stație mai repede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i="true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Folosește scările în locul liftului sau al scărilor rulante</a:t>
            </a:r>
          </a:p>
          <a:p>
            <a:pPr algn="l" marL="366761" indent="-183380" lvl="1">
              <a:lnSpc>
                <a:spcPts val="4375"/>
              </a:lnSpc>
              <a:buFont typeface="Arial"/>
              <a:buChar char="•"/>
            </a:pPr>
            <a:r>
              <a:rPr lang="en-US" b="true" sz="4051" i="true" spc="0">
                <a:solidFill>
                  <a:srgbClr val="A46D0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Organizează drumeții cu prietenii sau familia în timpul liber</a:t>
            </a:r>
          </a:p>
          <a:p>
            <a:pPr algn="ctr" marL="366761" indent="-183380" lvl="1">
              <a:lnSpc>
                <a:spcPts val="4375"/>
              </a:lnSpc>
            </a:pPr>
          </a:p>
          <a:p>
            <a:pPr algn="l" marL="366761" indent="-183380" lvl="1">
              <a:lnSpc>
                <a:spcPts val="4375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22</a:t>
              </a:r>
            </a:p>
          </p:txBody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45788" y="6117796"/>
            <a:ext cx="3940933" cy="3940933"/>
            <a:chOff x="0" y="0"/>
            <a:chExt cx="5054935" cy="505493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054981" cy="5054981"/>
            </a:xfrm>
            <a:custGeom>
              <a:avLst/>
              <a:gdLst/>
              <a:ahLst/>
              <a:cxnLst/>
              <a:rect r="r" b="b" t="t" l="l"/>
              <a:pathLst>
                <a:path h="5054981" w="5054981">
                  <a:moveTo>
                    <a:pt x="0" y="0"/>
                  </a:moveTo>
                  <a:lnTo>
                    <a:pt x="5054981" y="0"/>
                  </a:lnTo>
                  <a:lnTo>
                    <a:pt x="5054981" y="5054981"/>
                  </a:lnTo>
                  <a:lnTo>
                    <a:pt x="0" y="5054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5809491" y="6011466"/>
            <a:ext cx="1969069" cy="3770943"/>
            <a:chOff x="0" y="0"/>
            <a:chExt cx="2625426" cy="502792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25471" cy="5027930"/>
            </a:xfrm>
            <a:custGeom>
              <a:avLst/>
              <a:gdLst/>
              <a:ahLst/>
              <a:cxnLst/>
              <a:rect r="r" b="b" t="t" l="l"/>
              <a:pathLst>
                <a:path h="5027930" w="2625471">
                  <a:moveTo>
                    <a:pt x="0" y="0"/>
                  </a:moveTo>
                  <a:lnTo>
                    <a:pt x="2625471" y="0"/>
                  </a:lnTo>
                  <a:lnTo>
                    <a:pt x="2625471" y="5027930"/>
                  </a:lnTo>
                  <a:lnTo>
                    <a:pt x="0" y="5027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" t="0" r="-3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8711713" y="5605230"/>
            <a:ext cx="4453500" cy="4453500"/>
            <a:chOff x="0" y="0"/>
            <a:chExt cx="5938000" cy="5938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938012" cy="5938012"/>
            </a:xfrm>
            <a:custGeom>
              <a:avLst/>
              <a:gdLst/>
              <a:ahLst/>
              <a:cxnLst/>
              <a:rect r="r" b="b" t="t" l="l"/>
              <a:pathLst>
                <a:path h="5938012" w="5938012">
                  <a:moveTo>
                    <a:pt x="0" y="0"/>
                  </a:moveTo>
                  <a:lnTo>
                    <a:pt x="5938012" y="0"/>
                  </a:lnTo>
                  <a:lnTo>
                    <a:pt x="5938012" y="5938012"/>
                  </a:lnTo>
                  <a:lnTo>
                    <a:pt x="0" y="5938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2452944" y="5708950"/>
            <a:ext cx="1924772" cy="3487332"/>
            <a:chOff x="0" y="0"/>
            <a:chExt cx="2566362" cy="464977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566416" cy="4649724"/>
            </a:xfrm>
            <a:custGeom>
              <a:avLst/>
              <a:gdLst/>
              <a:ahLst/>
              <a:cxnLst/>
              <a:rect r="r" b="b" t="t" l="l"/>
              <a:pathLst>
                <a:path h="4649724" w="2566416">
                  <a:moveTo>
                    <a:pt x="0" y="0"/>
                  </a:moveTo>
                  <a:lnTo>
                    <a:pt x="2566416" y="0"/>
                  </a:lnTo>
                  <a:lnTo>
                    <a:pt x="2566416" y="4649724"/>
                  </a:lnTo>
                  <a:lnTo>
                    <a:pt x="0" y="4649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9" t="0" r="-37" b="-1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6009107" y="6267528"/>
            <a:ext cx="3386313" cy="3387393"/>
            <a:chOff x="0" y="0"/>
            <a:chExt cx="4515084" cy="451652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515104" cy="4516501"/>
            </a:xfrm>
            <a:custGeom>
              <a:avLst/>
              <a:gdLst/>
              <a:ahLst/>
              <a:cxnLst/>
              <a:rect r="r" b="b" t="t" l="l"/>
              <a:pathLst>
                <a:path h="4516501" w="4515104">
                  <a:moveTo>
                    <a:pt x="0" y="0"/>
                  </a:moveTo>
                  <a:lnTo>
                    <a:pt x="4515104" y="0"/>
                  </a:lnTo>
                  <a:lnTo>
                    <a:pt x="4515104" y="4516501"/>
                  </a:lnTo>
                  <a:lnTo>
                    <a:pt x="0" y="4516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5" t="0" r="-15" b="0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14311000" y="8281705"/>
            <a:ext cx="1437502" cy="1532849"/>
            <a:chOff x="0" y="0"/>
            <a:chExt cx="1916669" cy="204379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16684" cy="2043811"/>
            </a:xfrm>
            <a:custGeom>
              <a:avLst/>
              <a:gdLst/>
              <a:ahLst/>
              <a:cxnLst/>
              <a:rect r="r" b="b" t="t" l="l"/>
              <a:pathLst>
                <a:path h="2043811" w="1916684">
                  <a:moveTo>
                    <a:pt x="0" y="0"/>
                  </a:moveTo>
                  <a:lnTo>
                    <a:pt x="1916684" y="0"/>
                  </a:lnTo>
                  <a:lnTo>
                    <a:pt x="1916684" y="2043811"/>
                  </a:lnTo>
                  <a:lnTo>
                    <a:pt x="0" y="2043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42" r="0" b="-42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2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4467815" cy="10304255"/>
            <a:chOff x="0" y="0"/>
            <a:chExt cx="5957087" cy="137390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957062" cy="13738988"/>
            </a:xfrm>
            <a:custGeom>
              <a:avLst/>
              <a:gdLst/>
              <a:ahLst/>
              <a:cxnLst/>
              <a:rect r="r" b="b" t="t" l="l"/>
              <a:pathLst>
                <a:path h="13738988" w="5957062">
                  <a:moveTo>
                    <a:pt x="0" y="0"/>
                  </a:moveTo>
                  <a:lnTo>
                    <a:pt x="5957062" y="0"/>
                  </a:lnTo>
                  <a:lnTo>
                    <a:pt x="5957062" y="13738988"/>
                  </a:lnTo>
                  <a:lnTo>
                    <a:pt x="0" y="13738988"/>
                  </a:lnTo>
                  <a:close/>
                </a:path>
              </a:pathLst>
            </a:custGeom>
            <a:solidFill>
              <a:srgbClr val="01B69B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650615" y="878113"/>
            <a:ext cx="1783237" cy="686068"/>
            <a:chOff x="0" y="0"/>
            <a:chExt cx="2377649" cy="9147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77694" cy="914781"/>
            </a:xfrm>
            <a:custGeom>
              <a:avLst/>
              <a:gdLst/>
              <a:ahLst/>
              <a:cxnLst/>
              <a:rect r="r" b="b" t="t" l="l"/>
              <a:pathLst>
                <a:path h="914781" w="2377694">
                  <a:moveTo>
                    <a:pt x="0" y="0"/>
                  </a:moveTo>
                  <a:lnTo>
                    <a:pt x="2377694" y="0"/>
                  </a:lnTo>
                  <a:lnTo>
                    <a:pt x="2377694" y="914781"/>
                  </a:lnTo>
                  <a:lnTo>
                    <a:pt x="0" y="914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" t="0" r="-13" b="2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58578" y="669321"/>
            <a:ext cx="803564" cy="1167396"/>
          </a:xfrm>
          <a:custGeom>
            <a:avLst/>
            <a:gdLst/>
            <a:ahLst/>
            <a:cxnLst/>
            <a:rect r="r" b="b" t="t" l="l"/>
            <a:pathLst>
              <a:path h="1167396" w="803564">
                <a:moveTo>
                  <a:pt x="0" y="0"/>
                </a:moveTo>
                <a:lnTo>
                  <a:pt x="803564" y="0"/>
                </a:lnTo>
                <a:lnTo>
                  <a:pt x="803564" y="1167396"/>
                </a:lnTo>
                <a:lnTo>
                  <a:pt x="0" y="116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56305" y="6801257"/>
            <a:ext cx="3024101" cy="2711859"/>
          </a:xfrm>
          <a:custGeom>
            <a:avLst/>
            <a:gdLst/>
            <a:ahLst/>
            <a:cxnLst/>
            <a:rect r="r" b="b" t="t" l="l"/>
            <a:pathLst>
              <a:path h="2711859" w="3024101">
                <a:moveTo>
                  <a:pt x="0" y="0"/>
                </a:moveTo>
                <a:lnTo>
                  <a:pt x="3024101" y="0"/>
                </a:lnTo>
                <a:lnTo>
                  <a:pt x="3024101" y="2711859"/>
                </a:lnTo>
                <a:lnTo>
                  <a:pt x="0" y="27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5400000">
            <a:off x="16707820" y="8443462"/>
            <a:ext cx="1711452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786186" y="7288625"/>
            <a:ext cx="5462234" cy="836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2"/>
              </a:lnSpc>
            </a:pPr>
            <a:r>
              <a:rPr lang="en-US" b="true" sz="4951" spc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Mulțumim.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89427" y="8554711"/>
            <a:ext cx="5654549" cy="727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Adresa: str. Dr. Leonte Anastasievici nr. 1-3, sector 5, cod poștal 050463, București, România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Telefon secretariat: +4 0213 183 620, +4 0213 183 619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Fax: +4 0213 123 426</a:t>
            </a:r>
          </a:p>
          <a:p>
            <a:pPr algn="l">
              <a:lnSpc>
                <a:spcPts val="1440"/>
              </a:lnSpc>
            </a:pPr>
            <a:r>
              <a:rPr lang="en-US" sz="1200" spc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E-mail: directie.generala@insp.gov.ro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3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947477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489122" y="1506062"/>
            <a:ext cx="15798878" cy="8780938"/>
            <a:chOff x="0" y="0"/>
            <a:chExt cx="22055736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5710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5710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325957" y="2954272"/>
            <a:ext cx="10868133" cy="64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b="true" sz="4051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Așa că mănânci mai întâi burgerul plin de calorii...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325957" y="3597043"/>
            <a:ext cx="3883037" cy="6435534"/>
            <a:chOff x="0" y="0"/>
            <a:chExt cx="517738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208993" y="4750124"/>
            <a:ext cx="4129643" cy="4129373"/>
            <a:chOff x="0" y="0"/>
            <a:chExt cx="5506191" cy="550583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506212" cy="5505831"/>
            </a:xfrm>
            <a:custGeom>
              <a:avLst/>
              <a:gdLst/>
              <a:ahLst/>
              <a:cxnLst/>
              <a:rect r="r" b="b" t="t" l="l"/>
              <a:pathLst>
                <a:path h="5505831" w="5506212">
                  <a:moveTo>
                    <a:pt x="0" y="0"/>
                  </a:moveTo>
                  <a:lnTo>
                    <a:pt x="5506212" y="0"/>
                  </a:lnTo>
                  <a:lnTo>
                    <a:pt x="5506212" y="5505831"/>
                  </a:lnTo>
                  <a:lnTo>
                    <a:pt x="0" y="5505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3" r="0" b="-3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754968"/>
            <a:chOff x="0" y="0"/>
            <a:chExt cx="1527717" cy="10066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1006624"/>
            </a:xfrm>
            <a:custGeom>
              <a:avLst/>
              <a:gdLst/>
              <a:ahLst/>
              <a:cxnLst/>
              <a:rect r="r" b="b" t="t" l="l"/>
              <a:pathLst>
                <a:path h="1006624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27169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384491" y="1430416"/>
            <a:ext cx="15588421" cy="8663967"/>
            <a:chOff x="0" y="0"/>
            <a:chExt cx="22055736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5710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5710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269844" y="3016247"/>
            <a:ext cx="10459562" cy="64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b="true" sz="4051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...apoi înghețata ce conține substanțe chimice ...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540944" y="3868721"/>
            <a:ext cx="3883037" cy="6435534"/>
            <a:chOff x="0" y="0"/>
            <a:chExt cx="517738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585122" y="5143500"/>
            <a:ext cx="4643924" cy="4643924"/>
            <a:chOff x="0" y="0"/>
            <a:chExt cx="6191899" cy="619189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191885" cy="6191885"/>
            </a:xfrm>
            <a:custGeom>
              <a:avLst/>
              <a:gdLst/>
              <a:ahLst/>
              <a:cxnLst/>
              <a:rect r="r" b="b" t="t" l="l"/>
              <a:pathLst>
                <a:path h="6191885" w="6191885">
                  <a:moveTo>
                    <a:pt x="0" y="0"/>
                  </a:moveTo>
                  <a:lnTo>
                    <a:pt x="6191885" y="0"/>
                  </a:lnTo>
                  <a:lnTo>
                    <a:pt x="6191885" y="6191885"/>
                  </a:lnTo>
                  <a:lnTo>
                    <a:pt x="0" y="6191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812730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384491" y="1352686"/>
            <a:ext cx="15728275" cy="8741697"/>
            <a:chOff x="0" y="0"/>
            <a:chExt cx="22055736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5710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5710">
                  <a:moveTo>
                    <a:pt x="0" y="0"/>
                  </a:moveTo>
                  <a:lnTo>
                    <a:pt x="22055710" y="0"/>
                  </a:lnTo>
                  <a:lnTo>
                    <a:pt x="22055710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139612" y="2792729"/>
            <a:ext cx="11031561" cy="107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9"/>
              </a:lnSpc>
            </a:pPr>
            <a:r>
              <a:rPr lang="en-US" b="true" sz="4051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...în final ți se face sete. Și bei o băutură răcoritoare ce conține mult zahăr și poate da dependență.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5540944" y="3868721"/>
            <a:ext cx="3883037" cy="6435534"/>
            <a:chOff x="0" y="0"/>
            <a:chExt cx="517738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0655392" y="4631617"/>
            <a:ext cx="2160574" cy="4318987"/>
            <a:chOff x="0" y="0"/>
            <a:chExt cx="2880765" cy="575864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880741" cy="5758688"/>
            </a:xfrm>
            <a:custGeom>
              <a:avLst/>
              <a:gdLst/>
              <a:ahLst/>
              <a:cxnLst/>
              <a:rect r="r" b="b" t="t" l="l"/>
              <a:pathLst>
                <a:path h="5758688" w="2880741">
                  <a:moveTo>
                    <a:pt x="0" y="0"/>
                  </a:moveTo>
                  <a:lnTo>
                    <a:pt x="2880741" y="0"/>
                  </a:lnTo>
                  <a:lnTo>
                    <a:pt x="2880741" y="5758688"/>
                  </a:lnTo>
                  <a:lnTo>
                    <a:pt x="0" y="575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25" r="0" b="-24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2431" y="9549287"/>
            <a:ext cx="1145788" cy="754968"/>
            <a:chOff x="0" y="0"/>
            <a:chExt cx="1527717" cy="10066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1006624"/>
            </a:xfrm>
            <a:custGeom>
              <a:avLst/>
              <a:gdLst/>
              <a:ahLst/>
              <a:cxnLst/>
              <a:rect r="r" b="b" t="t" l="l"/>
              <a:pathLst>
                <a:path h="1006624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6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855511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447594"/>
            <a:ext cx="15556497" cy="8646789"/>
            <a:chOff x="0" y="0"/>
            <a:chExt cx="22054295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3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564318" y="1675053"/>
            <a:ext cx="10739106" cy="2143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1"/>
              </a:lnSpc>
            </a:pPr>
            <a:r>
              <a:rPr lang="en-US" b="true" sz="3760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Știm cu toții că asta se poate întâmpla uneori.</a:t>
            </a:r>
          </a:p>
          <a:p>
            <a:pPr algn="ctr">
              <a:lnSpc>
                <a:spcPts val="4061"/>
              </a:lnSpc>
            </a:pPr>
            <a:r>
              <a:rPr lang="en-US" b="true" sz="3760" i="true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Dar pentru o dezvoltare armonioasă a organismului trebuie să avem în general o </a:t>
            </a:r>
          </a:p>
          <a:p>
            <a:pPr algn="ctr">
              <a:lnSpc>
                <a:spcPts val="4061"/>
              </a:lnSpc>
            </a:pPr>
            <a:r>
              <a:rPr lang="en-US" b="true" sz="3760" i="true" spc="0">
                <a:solidFill>
                  <a:srgbClr val="730E24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ALIMENTAȚIE SĂNĂTOASĂ</a:t>
            </a:r>
            <a:r>
              <a:rPr lang="en-US" b="true" sz="3760" i="true" spc="0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.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4994251" y="3868721"/>
            <a:ext cx="3883037" cy="6435534"/>
            <a:chOff x="0" y="0"/>
            <a:chExt cx="5177382" cy="85807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9144000" y="4362908"/>
            <a:ext cx="5738662" cy="4895392"/>
            <a:chOff x="0" y="0"/>
            <a:chExt cx="7651549" cy="652719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651496" cy="6527165"/>
            </a:xfrm>
            <a:custGeom>
              <a:avLst/>
              <a:gdLst/>
              <a:ahLst/>
              <a:cxnLst/>
              <a:rect r="r" b="b" t="t" l="l"/>
              <a:pathLst>
                <a:path h="6527165" w="7651496">
                  <a:moveTo>
                    <a:pt x="0" y="0"/>
                  </a:moveTo>
                  <a:lnTo>
                    <a:pt x="7651496" y="0"/>
                  </a:lnTo>
                  <a:lnTo>
                    <a:pt x="7651496" y="6527165"/>
                  </a:lnTo>
                  <a:lnTo>
                    <a:pt x="0" y="6527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748559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447639"/>
            <a:ext cx="15556416" cy="8646744"/>
            <a:chOff x="0" y="0"/>
            <a:chExt cx="22054295" cy="1225846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421"/>
            </a:xfrm>
            <a:custGeom>
              <a:avLst/>
              <a:gdLst/>
              <a:ahLst/>
              <a:cxnLst/>
              <a:rect r="r" b="b" t="t" l="l"/>
              <a:pathLst>
                <a:path h="12258421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421"/>
                  </a:lnTo>
                  <a:lnTo>
                    <a:pt x="0" y="12258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3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5556430" y="5442761"/>
            <a:ext cx="8764113" cy="4381922"/>
            <a:chOff x="0" y="0"/>
            <a:chExt cx="11685485" cy="584256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685524" cy="5842508"/>
            </a:xfrm>
            <a:custGeom>
              <a:avLst/>
              <a:gdLst/>
              <a:ahLst/>
              <a:cxnLst/>
              <a:rect r="r" b="b" t="t" l="l"/>
              <a:pathLst>
                <a:path h="5842508" w="11685524">
                  <a:moveTo>
                    <a:pt x="0" y="0"/>
                  </a:moveTo>
                  <a:lnTo>
                    <a:pt x="11685524" y="0"/>
                  </a:lnTo>
                  <a:lnTo>
                    <a:pt x="11685524" y="5842508"/>
                  </a:lnTo>
                  <a:lnTo>
                    <a:pt x="0" y="5842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" r="0" b="-2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4396645" y="2009785"/>
            <a:ext cx="11855208" cy="3547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1"/>
              </a:lnSpc>
            </a:pPr>
            <a:r>
              <a:rPr lang="en-US" b="true" sz="3334" i="true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Vei avea note mari și vei putea face sport împreună cu prietenii, dacă energia ta vine din</a:t>
            </a:r>
          </a:p>
          <a:p>
            <a:pPr algn="ctr">
              <a:lnSpc>
                <a:spcPts val="3186"/>
              </a:lnSpc>
            </a:pPr>
          </a:p>
          <a:p>
            <a:pPr algn="ctr">
              <a:lnSpc>
                <a:spcPts val="3501"/>
              </a:lnSpc>
            </a:pPr>
            <a:r>
              <a:rPr lang="en-US" b="true" sz="3334" i="true">
                <a:solidFill>
                  <a:srgbClr val="262262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  <a:r>
              <a:rPr lang="en-US" b="true" sz="3334" i="true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mâncare SĂNĂTOASĂ și GUSTOASĂ, </a:t>
            </a:r>
          </a:p>
          <a:p>
            <a:pPr algn="ctr">
              <a:lnSpc>
                <a:spcPts val="3501"/>
              </a:lnSpc>
            </a:pPr>
            <a:r>
              <a:rPr lang="en-US" b="true" sz="3334" i="true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împărțită în </a:t>
            </a:r>
          </a:p>
          <a:p>
            <a:pPr algn="ctr">
              <a:lnSpc>
                <a:spcPts val="3291"/>
              </a:lnSpc>
            </a:pPr>
            <a:r>
              <a:rPr lang="en-US" b="true" sz="3134" i="true">
                <a:solidFill>
                  <a:srgbClr val="131131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3 mese principale</a:t>
            </a:r>
            <a:r>
              <a:rPr lang="en-US" b="true" sz="3134" i="true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: mic dejun, prânz și cină</a:t>
            </a:r>
          </a:p>
          <a:p>
            <a:pPr algn="ctr">
              <a:lnSpc>
                <a:spcPts val="3291"/>
              </a:lnSpc>
            </a:pPr>
            <a:r>
              <a:rPr lang="en-US" b="true" sz="3134" i="true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Și</a:t>
            </a:r>
          </a:p>
          <a:p>
            <a:pPr algn="ctr">
              <a:lnSpc>
                <a:spcPts val="3291"/>
              </a:lnSpc>
            </a:pPr>
            <a:r>
              <a:rPr lang="en-US" b="true" sz="3134" i="true">
                <a:solidFill>
                  <a:srgbClr val="131131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2 gustări</a:t>
            </a:r>
            <a:r>
              <a:rPr lang="en-US" b="true" sz="3134" i="true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între mese</a:t>
            </a:r>
          </a:p>
          <a:p>
            <a:pPr algn="l">
              <a:lnSpc>
                <a:spcPts val="494"/>
              </a:lnSpc>
            </a:pPr>
            <a:r>
              <a:rPr lang="en-US" b="true" sz="588" i="true" spc="0">
                <a:solidFill>
                  <a:srgbClr val="005B4E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 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3935824" y="3949753"/>
            <a:ext cx="3882767" cy="6435264"/>
            <a:chOff x="0" y="0"/>
            <a:chExt cx="5177022" cy="858035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177028" cy="8580374"/>
            </a:xfrm>
            <a:custGeom>
              <a:avLst/>
              <a:gdLst/>
              <a:ahLst/>
              <a:cxnLst/>
              <a:rect r="r" b="b" t="t" l="l"/>
              <a:pathLst>
                <a:path h="8580374" w="5177028">
                  <a:moveTo>
                    <a:pt x="0" y="0"/>
                  </a:moveTo>
                  <a:lnTo>
                    <a:pt x="5177028" y="0"/>
                  </a:lnTo>
                  <a:lnTo>
                    <a:pt x="5177028" y="8580374"/>
                  </a:lnTo>
                  <a:lnTo>
                    <a:pt x="0" y="8580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" t="0" r="-4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549125"/>
            <a:chOff x="0" y="0"/>
            <a:chExt cx="1527717" cy="7321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732166"/>
            </a:xfrm>
            <a:custGeom>
              <a:avLst/>
              <a:gdLst/>
              <a:ahLst/>
              <a:cxnLst/>
              <a:rect r="r" b="b" t="t" l="l"/>
              <a:pathLst>
                <a:path h="732166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732166"/>
                  </a:lnTo>
                  <a:lnTo>
                    <a:pt x="0" y="73216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77979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8</a:t>
              </a: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941072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468700"/>
            <a:ext cx="15728480" cy="8742639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691401" y="3868721"/>
            <a:ext cx="3883037" cy="6435534"/>
            <a:chOff x="0" y="0"/>
            <a:chExt cx="5177382" cy="858071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177409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409">
                  <a:moveTo>
                    <a:pt x="0" y="0"/>
                  </a:moveTo>
                  <a:lnTo>
                    <a:pt x="5177409" y="0"/>
                  </a:lnTo>
                  <a:lnTo>
                    <a:pt x="5177409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2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326010" y="6711852"/>
            <a:ext cx="4016469" cy="3080013"/>
            <a:chOff x="0" y="0"/>
            <a:chExt cx="5355292" cy="410668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355336" cy="4106672"/>
            </a:xfrm>
            <a:custGeom>
              <a:avLst/>
              <a:gdLst/>
              <a:ahLst/>
              <a:cxnLst/>
              <a:rect r="r" b="b" t="t" l="l"/>
              <a:pathLst>
                <a:path h="4106672" w="5355336">
                  <a:moveTo>
                    <a:pt x="0" y="0"/>
                  </a:moveTo>
                  <a:lnTo>
                    <a:pt x="5355336" y="0"/>
                  </a:lnTo>
                  <a:lnTo>
                    <a:pt x="5355336" y="4106672"/>
                  </a:lnTo>
                  <a:lnTo>
                    <a:pt x="0" y="4106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" t="0" r="-1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1870327" y="6453361"/>
            <a:ext cx="4850285" cy="3850894"/>
            <a:chOff x="0" y="0"/>
            <a:chExt cx="6467046" cy="513452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467094" cy="5134483"/>
            </a:xfrm>
            <a:custGeom>
              <a:avLst/>
              <a:gdLst/>
              <a:ahLst/>
              <a:cxnLst/>
              <a:rect r="r" b="b" t="t" l="l"/>
              <a:pathLst>
                <a:path h="5134483" w="6467094">
                  <a:moveTo>
                    <a:pt x="0" y="0"/>
                  </a:moveTo>
                  <a:lnTo>
                    <a:pt x="6467094" y="0"/>
                  </a:lnTo>
                  <a:lnTo>
                    <a:pt x="6467094" y="5134483"/>
                  </a:lnTo>
                  <a:lnTo>
                    <a:pt x="0" y="51344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3" r="0" b="-4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574438" y="1830775"/>
            <a:ext cx="10612445" cy="4739271"/>
            <a:chOff x="0" y="0"/>
            <a:chExt cx="14149927" cy="631902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4149960" cy="6319012"/>
            </a:xfrm>
            <a:custGeom>
              <a:avLst/>
              <a:gdLst/>
              <a:ahLst/>
              <a:cxnLst/>
              <a:rect r="r" b="b" t="t" l="l"/>
              <a:pathLst>
                <a:path h="6319012" w="14149960">
                  <a:moveTo>
                    <a:pt x="0" y="0"/>
                  </a:moveTo>
                  <a:lnTo>
                    <a:pt x="14149960" y="0"/>
                  </a:lnTo>
                  <a:lnTo>
                    <a:pt x="14149960" y="6319012"/>
                  </a:lnTo>
                  <a:lnTo>
                    <a:pt x="0" y="6319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" t="0" r="-2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7830359" y="6453361"/>
            <a:ext cx="1885336" cy="1925852"/>
            <a:chOff x="0" y="0"/>
            <a:chExt cx="2513782" cy="256780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513838" cy="2567813"/>
            </a:xfrm>
            <a:custGeom>
              <a:avLst/>
              <a:gdLst/>
              <a:ahLst/>
              <a:cxnLst/>
              <a:rect r="r" b="b" t="t" l="l"/>
              <a:pathLst>
                <a:path h="2567813" w="2513838">
                  <a:moveTo>
                    <a:pt x="0" y="0"/>
                  </a:moveTo>
                  <a:lnTo>
                    <a:pt x="2513838" y="0"/>
                  </a:lnTo>
                  <a:lnTo>
                    <a:pt x="2513838" y="2567813"/>
                  </a:lnTo>
                  <a:lnTo>
                    <a:pt x="0" y="2567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23" r="2" b="-23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9889643" y="7954067"/>
            <a:ext cx="1980684" cy="1982034"/>
            <a:chOff x="0" y="0"/>
            <a:chExt cx="2640912" cy="264271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40965" cy="2642743"/>
            </a:xfrm>
            <a:custGeom>
              <a:avLst/>
              <a:gdLst/>
              <a:ahLst/>
              <a:cxnLst/>
              <a:rect r="r" b="b" t="t" l="l"/>
              <a:pathLst>
                <a:path h="2642743" w="2640965">
                  <a:moveTo>
                    <a:pt x="0" y="0"/>
                  </a:moveTo>
                  <a:lnTo>
                    <a:pt x="2640965" y="0"/>
                  </a:lnTo>
                  <a:lnTo>
                    <a:pt x="2640965" y="2642743"/>
                  </a:lnTo>
                  <a:lnTo>
                    <a:pt x="0" y="2642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4" t="0" r="-32" b="1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431" y="-14316"/>
            <a:ext cx="1148219" cy="10318571"/>
            <a:chOff x="0" y="0"/>
            <a:chExt cx="1530958" cy="137580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30985" cy="13758038"/>
            </a:xfrm>
            <a:custGeom>
              <a:avLst/>
              <a:gdLst/>
              <a:ahLst/>
              <a:cxnLst/>
              <a:rect r="r" b="b" t="t" l="l"/>
              <a:pathLst>
                <a:path h="13758038" w="1530985">
                  <a:moveTo>
                    <a:pt x="0" y="0"/>
                  </a:moveTo>
                  <a:lnTo>
                    <a:pt x="1530985" y="0"/>
                  </a:lnTo>
                  <a:lnTo>
                    <a:pt x="1530985" y="13758038"/>
                  </a:lnTo>
                  <a:lnTo>
                    <a:pt x="0" y="13758038"/>
                  </a:lnTo>
                  <a:close/>
                </a:path>
              </a:pathLst>
            </a:custGeom>
            <a:solidFill>
              <a:srgbClr val="EFEFE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8726" y="664730"/>
            <a:ext cx="773042" cy="1122018"/>
          </a:xfrm>
          <a:custGeom>
            <a:avLst/>
            <a:gdLst/>
            <a:ahLst/>
            <a:cxnLst/>
            <a:rect r="r" b="b" t="t" l="l"/>
            <a:pathLst>
              <a:path h="1122018" w="773042">
                <a:moveTo>
                  <a:pt x="0" y="0"/>
                </a:moveTo>
                <a:lnTo>
                  <a:pt x="773042" y="0"/>
                </a:lnTo>
                <a:lnTo>
                  <a:pt x="773042" y="1122018"/>
                </a:lnTo>
                <a:lnTo>
                  <a:pt x="0" y="11220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5400000">
            <a:off x="17065294" y="8757372"/>
            <a:ext cx="1040067" cy="386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b="true" sz="1950" spc="0">
                <a:solidFill>
                  <a:srgbClr val="EFEFE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insp.gov.ro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0" y="9550121"/>
            <a:ext cx="1145788" cy="754968"/>
            <a:chOff x="0" y="0"/>
            <a:chExt cx="1527717" cy="100662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27717" cy="1006624"/>
            </a:xfrm>
            <a:custGeom>
              <a:avLst/>
              <a:gdLst/>
              <a:ahLst/>
              <a:cxnLst/>
              <a:rect r="r" b="b" t="t" l="l"/>
              <a:pathLst>
                <a:path h="1006624" w="1527717">
                  <a:moveTo>
                    <a:pt x="0" y="0"/>
                  </a:moveTo>
                  <a:lnTo>
                    <a:pt x="1527717" y="0"/>
                  </a:lnTo>
                  <a:lnTo>
                    <a:pt x="1527717" y="1006624"/>
                  </a:lnTo>
                  <a:lnTo>
                    <a:pt x="0" y="10066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527717" cy="105424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11"/>
                </a:lnSpc>
              </a:pPr>
              <a:r>
                <a:rPr lang="en-US" sz="2175" spc="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</a:t>
              </a:r>
            </a:p>
            <a:p>
              <a:pPr algn="ctr">
                <a:lnSpc>
                  <a:spcPts val="2611"/>
                </a:lnSpc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958954" y="559929"/>
            <a:ext cx="10639996" cy="1331620"/>
            <a:chOff x="0" y="0"/>
            <a:chExt cx="14186662" cy="17754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186663" cy="1775460"/>
            </a:xfrm>
            <a:custGeom>
              <a:avLst/>
              <a:gdLst/>
              <a:ahLst/>
              <a:cxnLst/>
              <a:rect r="r" b="b" t="t" l="l"/>
              <a:pathLst>
                <a:path h="1775460" w="14186663">
                  <a:moveTo>
                    <a:pt x="0" y="0"/>
                  </a:moveTo>
                  <a:lnTo>
                    <a:pt x="14186663" y="0"/>
                  </a:lnTo>
                  <a:lnTo>
                    <a:pt x="14186663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" t="0" r="-17" b="-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559520" y="1559267"/>
            <a:ext cx="15565545" cy="8652072"/>
            <a:chOff x="0" y="0"/>
            <a:chExt cx="22054295" cy="1225882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054313" cy="12258802"/>
            </a:xfrm>
            <a:custGeom>
              <a:avLst/>
              <a:gdLst/>
              <a:ahLst/>
              <a:cxnLst/>
              <a:rect r="r" b="b" t="t" l="l"/>
              <a:pathLst>
                <a:path h="12258802" w="22054313">
                  <a:moveTo>
                    <a:pt x="0" y="0"/>
                  </a:moveTo>
                  <a:lnTo>
                    <a:pt x="22054313" y="0"/>
                  </a:lnTo>
                  <a:lnTo>
                    <a:pt x="22054313" y="12258802"/>
                  </a:lnTo>
                  <a:lnTo>
                    <a:pt x="0" y="1225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" t="0" r="-4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2028492" y="3868721"/>
            <a:ext cx="3882767" cy="6435534"/>
            <a:chOff x="0" y="0"/>
            <a:chExt cx="5177022" cy="858071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177028" cy="8580755"/>
            </a:xfrm>
            <a:custGeom>
              <a:avLst/>
              <a:gdLst/>
              <a:ahLst/>
              <a:cxnLst/>
              <a:rect r="r" b="b" t="t" l="l"/>
              <a:pathLst>
                <a:path h="8580755" w="5177028">
                  <a:moveTo>
                    <a:pt x="0" y="0"/>
                  </a:moveTo>
                  <a:lnTo>
                    <a:pt x="5177028" y="0"/>
                  </a:lnTo>
                  <a:lnTo>
                    <a:pt x="5177028" y="8580755"/>
                  </a:lnTo>
                  <a:lnTo>
                    <a:pt x="0" y="8580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" t="0" r="-6" b="0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6942089" y="4030920"/>
            <a:ext cx="3658849" cy="3658849"/>
            <a:chOff x="0" y="0"/>
            <a:chExt cx="4878466" cy="487846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878451" cy="4878451"/>
            </a:xfrm>
            <a:custGeom>
              <a:avLst/>
              <a:gdLst/>
              <a:ahLst/>
              <a:cxnLst/>
              <a:rect r="r" b="b" t="t" l="l"/>
              <a:pathLst>
                <a:path h="4878451" w="4878451">
                  <a:moveTo>
                    <a:pt x="0" y="0"/>
                  </a:moveTo>
                  <a:lnTo>
                    <a:pt x="4878451" y="0"/>
                  </a:lnTo>
                  <a:lnTo>
                    <a:pt x="4878451" y="4878451"/>
                  </a:lnTo>
                  <a:lnTo>
                    <a:pt x="0" y="487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854200" y="7240718"/>
            <a:ext cx="4287925" cy="2858527"/>
            <a:chOff x="0" y="0"/>
            <a:chExt cx="5717233" cy="381136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717286" cy="3811397"/>
            </a:xfrm>
            <a:custGeom>
              <a:avLst/>
              <a:gdLst/>
              <a:ahLst/>
              <a:cxnLst/>
              <a:rect r="r" b="b" t="t" l="l"/>
              <a:pathLst>
                <a:path h="3811397" w="5717286">
                  <a:moveTo>
                    <a:pt x="0" y="0"/>
                  </a:moveTo>
                  <a:lnTo>
                    <a:pt x="5717286" y="0"/>
                  </a:lnTo>
                  <a:lnTo>
                    <a:pt x="5717286" y="3811397"/>
                  </a:lnTo>
                  <a:lnTo>
                    <a:pt x="0" y="3811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1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2598950" y="6284865"/>
            <a:ext cx="2270237" cy="2270237"/>
            <a:chOff x="0" y="0"/>
            <a:chExt cx="3026982" cy="302698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027045" cy="3027045"/>
            </a:xfrm>
            <a:custGeom>
              <a:avLst/>
              <a:gdLst/>
              <a:ahLst/>
              <a:cxnLst/>
              <a:rect r="r" b="b" t="t" l="l"/>
              <a:pathLst>
                <a:path h="3027045" w="3027045">
                  <a:moveTo>
                    <a:pt x="0" y="0"/>
                  </a:moveTo>
                  <a:lnTo>
                    <a:pt x="3027045" y="0"/>
                  </a:lnTo>
                  <a:lnTo>
                    <a:pt x="3027045" y="3027045"/>
                  </a:lnTo>
                  <a:lnTo>
                    <a:pt x="0" y="3027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2" b="2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5110541" y="2374029"/>
            <a:ext cx="10182959" cy="859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"/>
              </a:lnSpc>
            </a:pPr>
            <a:r>
              <a:rPr lang="en-US" b="true" sz="100" i="true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Exemple pentru masa de prânz:</a:t>
            </a:r>
          </a:p>
          <a:p>
            <a:pPr algn="l">
              <a:lnSpc>
                <a:spcPts val="24"/>
              </a:lnSpc>
            </a:pPr>
          </a:p>
          <a:p>
            <a:pPr algn="l" marL="2619" indent="-1309" lvl="1">
              <a:lnSpc>
                <a:spcPts val="24"/>
              </a:lnSpc>
              <a:buFont typeface="Arial"/>
              <a:buChar char="•"/>
            </a:pPr>
            <a:r>
              <a:rPr lang="en-US" b="true" sz="100" i="true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Felul 1: </a:t>
            </a:r>
          </a:p>
          <a:p>
            <a:pPr algn="l" marL="688687" indent="-229562" lvl="2">
              <a:lnSpc>
                <a:spcPts val="24"/>
              </a:lnSpc>
              <a:buFont typeface="Arial"/>
              <a:buChar char="⚬"/>
            </a:pPr>
            <a:r>
              <a:rPr lang="en-US" b="true" sz="100" i="true" spc="0">
                <a:solidFill>
                  <a:srgbClr val="00B0F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ciorbă de legume cu carne sau</a:t>
            </a:r>
          </a:p>
          <a:p>
            <a:pPr algn="l" marL="688687" indent="-229562" lvl="2">
              <a:lnSpc>
                <a:spcPts val="24"/>
              </a:lnSpc>
              <a:buFont typeface="Arial"/>
              <a:buChar char="⚬"/>
            </a:pPr>
            <a:r>
              <a:rPr lang="en-US" b="true" sz="100" i="true" spc="0">
                <a:solidFill>
                  <a:srgbClr val="00B0F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supă cu tăiței/găluște</a:t>
            </a:r>
          </a:p>
          <a:p>
            <a:pPr algn="l" marL="2619" indent="-1309" lvl="1">
              <a:lnSpc>
                <a:spcPts val="24"/>
              </a:lnSpc>
              <a:buFont typeface="Arial"/>
              <a:buChar char="•"/>
            </a:pPr>
            <a:r>
              <a:rPr lang="en-US" b="true" sz="100" i="true" spc="0">
                <a:solidFill>
                  <a:srgbClr val="7030A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Felul 2: </a:t>
            </a:r>
          </a:p>
          <a:p>
            <a:pPr algn="l" marL="688687" indent="-229562" lvl="2">
              <a:lnSpc>
                <a:spcPts val="24"/>
              </a:lnSpc>
              <a:buFont typeface="Arial"/>
              <a:buChar char="⚬"/>
            </a:pPr>
            <a:r>
              <a:rPr lang="en-US" b="true" sz="100" i="true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piept de pui la grătar cu orez și salată sau</a:t>
            </a:r>
          </a:p>
          <a:p>
            <a:pPr algn="l" marL="688687" indent="-229562" lvl="2">
              <a:lnSpc>
                <a:spcPts val="24"/>
              </a:lnSpc>
              <a:buFont typeface="Arial"/>
              <a:buChar char="⚬"/>
            </a:pPr>
            <a:r>
              <a:rPr lang="en-US" b="true" sz="100" i="true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mazăre cu morcovi și ou poșat sau</a:t>
            </a:r>
          </a:p>
          <a:p>
            <a:pPr algn="l" marL="688687" indent="-229562" lvl="2">
              <a:lnSpc>
                <a:spcPts val="24"/>
              </a:lnSpc>
              <a:buFont typeface="Arial"/>
              <a:buChar char="⚬"/>
            </a:pPr>
            <a:r>
              <a:rPr lang="en-US" b="true" sz="100" i="true" spc="0">
                <a:solidFill>
                  <a:srgbClr val="00B05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salată verde, măsline, roșii, brânză</a:t>
            </a:r>
          </a:p>
          <a:p>
            <a:pPr algn="l" marL="688687" indent="-229562" lvl="2">
              <a:lnSpc>
                <a:spcPts val="24"/>
              </a:lnSpc>
            </a:pPr>
          </a:p>
          <a:p>
            <a:pPr algn="l" marL="688687" indent="-229562" lvl="2">
              <a:lnSpc>
                <a:spcPts val="24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5712246" y="2562532"/>
            <a:ext cx="9307376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b="true" sz="4051" spc="0">
                <a:solidFill>
                  <a:srgbClr val="C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Consumă zilnic 5 porții de legume și fructe!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DAGvSdxqlyk</dc:identifier>
  <dcterms:modified xsi:type="dcterms:W3CDTF">2011-08-01T06:04:30Z</dcterms:modified>
  <cp:revision>1</cp:revision>
  <dc:title>Copie a ppt copii si preadolescenti alimentație- miscare 2025.ppt</dc:title>
</cp:coreProperties>
</file>