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29" r:id="rId1"/>
  </p:sldMasterIdLst>
  <p:notesMasterIdLst>
    <p:notesMasterId r:id="rId23"/>
  </p:notesMasterIdLst>
  <p:sldIdLst>
    <p:sldId id="299" r:id="rId2"/>
    <p:sldId id="280" r:id="rId3"/>
    <p:sldId id="300" r:id="rId4"/>
    <p:sldId id="301" r:id="rId5"/>
    <p:sldId id="302" r:id="rId6"/>
    <p:sldId id="306" r:id="rId7"/>
    <p:sldId id="284" r:id="rId8"/>
    <p:sldId id="277" r:id="rId9"/>
    <p:sldId id="303" r:id="rId10"/>
    <p:sldId id="307" r:id="rId11"/>
    <p:sldId id="309" r:id="rId12"/>
    <p:sldId id="310" r:id="rId13"/>
    <p:sldId id="311" r:id="rId14"/>
    <p:sldId id="312" r:id="rId15"/>
    <p:sldId id="289" r:id="rId16"/>
    <p:sldId id="313" r:id="rId17"/>
    <p:sldId id="314" r:id="rId18"/>
    <p:sldId id="315" r:id="rId19"/>
    <p:sldId id="294" r:id="rId20"/>
    <p:sldId id="295" r:id="rId21"/>
    <p:sldId id="279" r:id="rId22"/>
  </p:sldIdLst>
  <p:sldSz cx="9144000" cy="6858000" type="screen4x3"/>
  <p:notesSz cx="6951663" cy="100822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3C5C"/>
    <a:srgbClr val="206E16"/>
    <a:srgbClr val="FF9900"/>
    <a:srgbClr val="FF6600"/>
    <a:srgbClr val="FFFFCC"/>
    <a:srgbClr val="A9A9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345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12387" cy="504111"/>
          </a:xfrm>
          <a:prstGeom prst="rect">
            <a:avLst/>
          </a:prstGeom>
        </p:spPr>
        <p:txBody>
          <a:bodyPr vert="horz" lIns="97329" tIns="48664" rIns="97329" bIns="48664" rtlCol="0"/>
          <a:lstStyle>
            <a:lvl1pPr algn="l">
              <a:defRPr sz="1300"/>
            </a:lvl1pPr>
          </a:lstStyle>
          <a:p>
            <a:endParaRPr lang="en-US"/>
          </a:p>
        </p:txBody>
      </p:sp>
      <p:sp>
        <p:nvSpPr>
          <p:cNvPr id="3" name="Date Placeholder 2"/>
          <p:cNvSpPr>
            <a:spLocks noGrp="1"/>
          </p:cNvSpPr>
          <p:nvPr>
            <p:ph type="dt" idx="1"/>
          </p:nvPr>
        </p:nvSpPr>
        <p:spPr>
          <a:xfrm>
            <a:off x="3937668" y="1"/>
            <a:ext cx="3012387" cy="504111"/>
          </a:xfrm>
          <a:prstGeom prst="rect">
            <a:avLst/>
          </a:prstGeom>
        </p:spPr>
        <p:txBody>
          <a:bodyPr vert="horz" lIns="97329" tIns="48664" rIns="97329" bIns="48664" rtlCol="0"/>
          <a:lstStyle>
            <a:lvl1pPr algn="r">
              <a:defRPr sz="1300"/>
            </a:lvl1pPr>
          </a:lstStyle>
          <a:p>
            <a:fld id="{C657EB19-2A93-4E63-820C-42362219BA84}" type="datetimeFigureOut">
              <a:rPr lang="en-US" smtClean="0"/>
              <a:pPr/>
              <a:t>9/29/2023</a:t>
            </a:fld>
            <a:endParaRPr lang="en-US"/>
          </a:p>
        </p:txBody>
      </p:sp>
      <p:sp>
        <p:nvSpPr>
          <p:cNvPr id="4" name="Slide Image Placeholder 3"/>
          <p:cNvSpPr>
            <a:spLocks noGrp="1" noRot="1" noChangeAspect="1"/>
          </p:cNvSpPr>
          <p:nvPr>
            <p:ph type="sldImg" idx="2"/>
          </p:nvPr>
        </p:nvSpPr>
        <p:spPr>
          <a:xfrm>
            <a:off x="955675" y="755650"/>
            <a:ext cx="5040313" cy="3781425"/>
          </a:xfrm>
          <a:prstGeom prst="rect">
            <a:avLst/>
          </a:prstGeom>
          <a:noFill/>
          <a:ln w="12700">
            <a:solidFill>
              <a:prstClr val="black"/>
            </a:solidFill>
          </a:ln>
        </p:spPr>
        <p:txBody>
          <a:bodyPr vert="horz" lIns="97329" tIns="48664" rIns="97329" bIns="48664" rtlCol="0" anchor="ctr"/>
          <a:lstStyle/>
          <a:p>
            <a:endParaRPr lang="en-US"/>
          </a:p>
        </p:txBody>
      </p:sp>
      <p:sp>
        <p:nvSpPr>
          <p:cNvPr id="5" name="Notes Placeholder 4"/>
          <p:cNvSpPr>
            <a:spLocks noGrp="1"/>
          </p:cNvSpPr>
          <p:nvPr>
            <p:ph type="body" sz="quarter" idx="3"/>
          </p:nvPr>
        </p:nvSpPr>
        <p:spPr>
          <a:xfrm>
            <a:off x="695167" y="4789052"/>
            <a:ext cx="5561330" cy="4536996"/>
          </a:xfrm>
          <a:prstGeom prst="rect">
            <a:avLst/>
          </a:prstGeom>
        </p:spPr>
        <p:txBody>
          <a:bodyPr vert="horz" lIns="97329" tIns="48664" rIns="97329" bIns="4866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576353"/>
            <a:ext cx="3012387" cy="504111"/>
          </a:xfrm>
          <a:prstGeom prst="rect">
            <a:avLst/>
          </a:prstGeom>
        </p:spPr>
        <p:txBody>
          <a:bodyPr vert="horz" lIns="97329" tIns="48664" rIns="97329" bIns="48664" rtlCol="0" anchor="b"/>
          <a:lstStyle>
            <a:lvl1pPr algn="l">
              <a:defRPr sz="1300"/>
            </a:lvl1pPr>
          </a:lstStyle>
          <a:p>
            <a:endParaRPr lang="en-US"/>
          </a:p>
        </p:txBody>
      </p:sp>
      <p:sp>
        <p:nvSpPr>
          <p:cNvPr id="7" name="Slide Number Placeholder 6"/>
          <p:cNvSpPr>
            <a:spLocks noGrp="1"/>
          </p:cNvSpPr>
          <p:nvPr>
            <p:ph type="sldNum" sz="quarter" idx="5"/>
          </p:nvPr>
        </p:nvSpPr>
        <p:spPr>
          <a:xfrm>
            <a:off x="3937668" y="9576353"/>
            <a:ext cx="3012387" cy="504111"/>
          </a:xfrm>
          <a:prstGeom prst="rect">
            <a:avLst/>
          </a:prstGeom>
        </p:spPr>
        <p:txBody>
          <a:bodyPr vert="horz" lIns="97329" tIns="48664" rIns="97329" bIns="48664" rtlCol="0" anchor="b"/>
          <a:lstStyle>
            <a:lvl1pPr algn="r">
              <a:defRPr sz="1300"/>
            </a:lvl1pPr>
          </a:lstStyle>
          <a:p>
            <a:fld id="{C08C45B5-A672-428C-A487-3A652D8A8F0F}" type="slidenum">
              <a:rPr lang="en-US" smtClean="0"/>
              <a:pPr/>
              <a:t>‹#›</a:t>
            </a:fld>
            <a:endParaRPr lang="en-US"/>
          </a:p>
        </p:txBody>
      </p:sp>
    </p:spTree>
    <p:extLst>
      <p:ext uri="{BB962C8B-B14F-4D97-AF65-F5344CB8AC3E}">
        <p14:creationId xmlns:p14="http://schemas.microsoft.com/office/powerpoint/2010/main" val="757274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ACA07-CF19-999F-680D-39E1CDEF9242}"/>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3ACB272D-33EF-A9E6-B1F4-4F2508ACC6E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FA7E6B8-A62D-D9BA-06FE-F3BB5AB4BC32}"/>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5" name="Footer Placeholder 4">
            <a:extLst>
              <a:ext uri="{FF2B5EF4-FFF2-40B4-BE49-F238E27FC236}">
                <a16:creationId xmlns:a16="http://schemas.microsoft.com/office/drawing/2014/main" id="{0F4033DC-27F0-D583-1F94-72FC60E44F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92AEF0-883A-04F2-D7CF-A02FB9183EFE}"/>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3104157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541EB-21A8-E30B-B8EE-C9D1B65C60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D29D3B-816F-0DE8-33B9-9808E8B3B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99E72D-7B5D-A88D-D754-E656D3E7D2D3}"/>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5" name="Footer Placeholder 4">
            <a:extLst>
              <a:ext uri="{FF2B5EF4-FFF2-40B4-BE49-F238E27FC236}">
                <a16:creationId xmlns:a16="http://schemas.microsoft.com/office/drawing/2014/main" id="{7D0D289E-F9A9-4DF6-C453-1D65A520E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211909-3397-83EE-F3D8-9C58B4FA724D}"/>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3562014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A348A2-55B2-7058-F2AC-4154F31AFE64}"/>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644B7D-FC4F-B811-F46A-9D524316429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EC2BF-4AD8-625F-079E-C3F8C8B2ABAD}"/>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5" name="Footer Placeholder 4">
            <a:extLst>
              <a:ext uri="{FF2B5EF4-FFF2-40B4-BE49-F238E27FC236}">
                <a16:creationId xmlns:a16="http://schemas.microsoft.com/office/drawing/2014/main" id="{4EA74D19-CBC8-5683-3DA0-75735294FD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3D674F-C0CF-733F-A931-3F7F170A285E}"/>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2853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533400"/>
            <a:ext cx="76962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3" name="Date Placeholder 2"/>
          <p:cNvSpPr>
            <a:spLocks noGrp="1"/>
          </p:cNvSpPr>
          <p:nvPr>
            <p:ph type="dt" sz="half" idx="10"/>
          </p:nvPr>
        </p:nvSpPr>
        <p:spPr>
          <a:xfrm>
            <a:off x="762000" y="6391275"/>
            <a:ext cx="2057400" cy="457200"/>
          </a:xfrm>
        </p:spPr>
        <p:txBody>
          <a:bodyPr/>
          <a:lstStyle>
            <a:lvl1pPr>
              <a:defRPr/>
            </a:lvl1pPr>
          </a:lstStyle>
          <a:p>
            <a:pPr>
              <a:defRPr/>
            </a:pPr>
            <a:fld id="{97F2E601-F87D-445A-8FB4-5596D38FDF68}" type="datetimeFigureOut">
              <a:rPr lang="en-US" altLang="ro-RO"/>
              <a:pPr>
                <a:defRPr/>
              </a:pPr>
              <a:t>9/29/2023</a:t>
            </a:fld>
            <a:endParaRPr lang="en-US" altLang="ro-RO"/>
          </a:p>
        </p:txBody>
      </p:sp>
      <p:sp>
        <p:nvSpPr>
          <p:cNvPr id="4" name="Footer Placeholder 3"/>
          <p:cNvSpPr>
            <a:spLocks noGrp="1"/>
          </p:cNvSpPr>
          <p:nvPr>
            <p:ph type="ftr" sz="quarter" idx="11"/>
          </p:nvPr>
        </p:nvSpPr>
        <p:spPr>
          <a:xfrm>
            <a:off x="3352800" y="6403975"/>
            <a:ext cx="2895600" cy="457200"/>
          </a:xfrm>
        </p:spPr>
        <p:txBody>
          <a:bodyPr/>
          <a:lstStyle>
            <a:lvl1pPr>
              <a:defRPr/>
            </a:lvl1pPr>
          </a:lstStyle>
          <a:p>
            <a:pPr>
              <a:defRPr/>
            </a:pPr>
            <a:endParaRPr lang="en-US" altLang="ro-RO"/>
          </a:p>
        </p:txBody>
      </p:sp>
      <p:sp>
        <p:nvSpPr>
          <p:cNvPr id="5" name="Slide Number Placeholder 4"/>
          <p:cNvSpPr>
            <a:spLocks noGrp="1"/>
          </p:cNvSpPr>
          <p:nvPr>
            <p:ph type="sldNum" sz="quarter" idx="12"/>
          </p:nvPr>
        </p:nvSpPr>
        <p:spPr>
          <a:xfrm>
            <a:off x="6858000" y="6400800"/>
            <a:ext cx="1600200" cy="457200"/>
          </a:xfrm>
        </p:spPr>
        <p:txBody>
          <a:bodyPr/>
          <a:lstStyle>
            <a:lvl1pPr>
              <a:defRPr/>
            </a:lvl1pPr>
          </a:lstStyle>
          <a:p>
            <a:fld id="{5529DC4C-D89F-495C-BE5C-65231071DA75}" type="slidenum">
              <a:rPr lang="en-US" altLang="ro-RO"/>
              <a:pPr/>
              <a:t>‹#›</a:t>
            </a:fld>
            <a:endParaRPr lang="en-US" altLang="ro-RO"/>
          </a:p>
        </p:txBody>
      </p:sp>
    </p:spTree>
    <p:extLst>
      <p:ext uri="{BB962C8B-B14F-4D97-AF65-F5344CB8AC3E}">
        <p14:creationId xmlns:p14="http://schemas.microsoft.com/office/powerpoint/2010/main" val="2492380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0D78C-FB84-5279-55C8-085E8FB2F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7594E8-48DB-FF1F-92C4-F48D01D5D0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3AAEED-EEDC-B341-9D6F-D0A6C7A1EC68}"/>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5" name="Footer Placeholder 4">
            <a:extLst>
              <a:ext uri="{FF2B5EF4-FFF2-40B4-BE49-F238E27FC236}">
                <a16:creationId xmlns:a16="http://schemas.microsoft.com/office/drawing/2014/main" id="{1F2998F9-3DED-AB78-9BA8-DD91C19306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D403C6-FE3F-22C5-39D0-4C86EE1B4D21}"/>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89759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20C4E-E20F-349E-BB22-BA0BD0C478E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F95C9E03-94D5-415F-00E6-B3520C49117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96C877-9191-3CE0-6B04-6F4D089DBF5E}"/>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5" name="Footer Placeholder 4">
            <a:extLst>
              <a:ext uri="{FF2B5EF4-FFF2-40B4-BE49-F238E27FC236}">
                <a16:creationId xmlns:a16="http://schemas.microsoft.com/office/drawing/2014/main" id="{DED23B01-76AC-0F35-2552-6510D26FC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1DBD9B-6969-6EA5-399F-09A9CC94B499}"/>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47180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72095-10C7-6ABF-51BF-984906255C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1BB12B-97BF-1A69-E529-61E097FACCB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491398-2FDB-36C6-72A5-EB755FD98F91}"/>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102E2C-3BE8-4BA2-43C7-D404113B8890}"/>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6" name="Footer Placeholder 5">
            <a:extLst>
              <a:ext uri="{FF2B5EF4-FFF2-40B4-BE49-F238E27FC236}">
                <a16:creationId xmlns:a16="http://schemas.microsoft.com/office/drawing/2014/main" id="{FD9CDF2A-A435-84F7-43BE-E6BB2BFCF3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6B093C-0F9B-7D38-DF95-C436BB620060}"/>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152242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8BFA1-23CD-B686-4480-9D3C7F5FAE62}"/>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626924-CE7E-211D-67C7-DA22C06C93E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D10C875C-43C3-4AED-E253-EEC64A1D590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886705-5CEC-EFEF-1FEA-3532AA71F62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9E17470-66EA-2339-9F3F-CB9E659E906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FBF16F-D586-4C20-FA92-5353BE012FF1}"/>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8" name="Footer Placeholder 7">
            <a:extLst>
              <a:ext uri="{FF2B5EF4-FFF2-40B4-BE49-F238E27FC236}">
                <a16:creationId xmlns:a16="http://schemas.microsoft.com/office/drawing/2014/main" id="{4BE3D8F9-CE96-3995-E653-FF6AF81843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578918-98E2-6EF4-A422-3C4D1C5B463E}"/>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428715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1AE93-5DBA-03A2-CEE7-9F6C05FCF1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12FBE0A-D894-E0E5-EECF-576EA9A2D13C}"/>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4" name="Footer Placeholder 3">
            <a:extLst>
              <a:ext uri="{FF2B5EF4-FFF2-40B4-BE49-F238E27FC236}">
                <a16:creationId xmlns:a16="http://schemas.microsoft.com/office/drawing/2014/main" id="{9378052B-FD67-16BD-6CD7-A3977CD462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79FAED-A9C9-3DA5-FD38-EFD097789C31}"/>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3124821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0BA3C2-A538-F003-4BC6-E8CA5EF44850}"/>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3" name="Footer Placeholder 2">
            <a:extLst>
              <a:ext uri="{FF2B5EF4-FFF2-40B4-BE49-F238E27FC236}">
                <a16:creationId xmlns:a16="http://schemas.microsoft.com/office/drawing/2014/main" id="{FD5793FB-4459-8907-4202-84F044FA14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CECA44E-CEDE-A6FC-CA4C-ECEBB8291E8A}"/>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111849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ACFFE-6D3E-A1B2-48D1-B467686F019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E710E8F3-4F3D-5854-96E4-DBD53B58474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92ED6B-D8BC-4701-EC64-E24DCA308DF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9440238-C320-E514-EC39-F2F748740C92}"/>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6" name="Footer Placeholder 5">
            <a:extLst>
              <a:ext uri="{FF2B5EF4-FFF2-40B4-BE49-F238E27FC236}">
                <a16:creationId xmlns:a16="http://schemas.microsoft.com/office/drawing/2014/main" id="{0F94D3E7-4A41-FC5D-920C-9CB815E6C3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D9F153-7BD6-B2BC-02E3-A1ED7B23E35A}"/>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161577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464B3-419E-32DA-A984-4FEC97F5822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628D1187-9847-4C40-ED35-619209B62CF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A476B009-4878-332A-4F56-3E911D41432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4924455-1B1B-4F2B-EB8D-D648BA0EAF46}"/>
              </a:ext>
            </a:extLst>
          </p:cNvPr>
          <p:cNvSpPr>
            <a:spLocks noGrp="1"/>
          </p:cNvSpPr>
          <p:nvPr>
            <p:ph type="dt" sz="half" idx="10"/>
          </p:nvPr>
        </p:nvSpPr>
        <p:spPr/>
        <p:txBody>
          <a:bodyPr/>
          <a:lstStyle/>
          <a:p>
            <a:fld id="{B7141A35-8F24-4778-B427-813C033D680B}" type="datetimeFigureOut">
              <a:rPr lang="en-US" smtClean="0"/>
              <a:pPr/>
              <a:t>9/29/2023</a:t>
            </a:fld>
            <a:endParaRPr lang="en-US"/>
          </a:p>
        </p:txBody>
      </p:sp>
      <p:sp>
        <p:nvSpPr>
          <p:cNvPr id="6" name="Footer Placeholder 5">
            <a:extLst>
              <a:ext uri="{FF2B5EF4-FFF2-40B4-BE49-F238E27FC236}">
                <a16:creationId xmlns:a16="http://schemas.microsoft.com/office/drawing/2014/main" id="{B37964ED-8E6E-26C3-621D-0729AA3C2C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E92351-03E6-9633-10ED-32D1C2F56997}"/>
              </a:ext>
            </a:extLst>
          </p:cNvPr>
          <p:cNvSpPr>
            <a:spLocks noGrp="1"/>
          </p:cNvSpPr>
          <p:nvPr>
            <p:ph type="sldNum" sz="quarter" idx="12"/>
          </p:nvPr>
        </p:nvSpPr>
        <p:spPr/>
        <p:txBody>
          <a:bodyPr/>
          <a:lstStyle/>
          <a:p>
            <a:fld id="{1DB17DEA-6D1A-4B7B-A832-0A8FF2963790}" type="slidenum">
              <a:rPr lang="en-US" smtClean="0"/>
              <a:pPr/>
              <a:t>‹#›</a:t>
            </a:fld>
            <a:endParaRPr lang="en-US"/>
          </a:p>
        </p:txBody>
      </p:sp>
    </p:spTree>
    <p:extLst>
      <p:ext uri="{BB962C8B-B14F-4D97-AF65-F5344CB8AC3E}">
        <p14:creationId xmlns:p14="http://schemas.microsoft.com/office/powerpoint/2010/main" val="280072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63BC2B-5574-EDB7-191E-322029BF60B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30F419-3C5F-A101-A45D-C8924254C19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B20601-9A2B-50B3-D5DC-761A4BBBC1A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7141A35-8F24-4778-B427-813C033D680B}" type="datetimeFigureOut">
              <a:rPr lang="en-US" smtClean="0"/>
              <a:pPr/>
              <a:t>9/29/2023</a:t>
            </a:fld>
            <a:endParaRPr lang="en-US"/>
          </a:p>
        </p:txBody>
      </p:sp>
      <p:sp>
        <p:nvSpPr>
          <p:cNvPr id="5" name="Footer Placeholder 4">
            <a:extLst>
              <a:ext uri="{FF2B5EF4-FFF2-40B4-BE49-F238E27FC236}">
                <a16:creationId xmlns:a16="http://schemas.microsoft.com/office/drawing/2014/main" id="{597984B3-D9D3-2941-57D2-69F7EA3DDF7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3E6936-7560-C15A-984F-4377CB19BE6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B17DEA-6D1A-4B7B-A832-0A8FF2963790}" type="slidenum">
              <a:rPr lang="en-US" smtClean="0"/>
              <a:pPr/>
              <a:t>‹#›</a:t>
            </a:fld>
            <a:endParaRPr lang="en-US"/>
          </a:p>
        </p:txBody>
      </p:sp>
    </p:spTree>
    <p:extLst>
      <p:ext uri="{BB962C8B-B14F-4D97-AF65-F5344CB8AC3E}">
        <p14:creationId xmlns:p14="http://schemas.microsoft.com/office/powerpoint/2010/main" val="83051044"/>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gco.iarc.fr/today/online-analysis-pie?v=2020&amp;mode=cancer&amp;mode_population=continents&amp;population=900&amp;populations=900&amp;key=total&amp;sex=0&amp;cancer=39&amp;type=0&amp;statistic=5&amp;prevalence=0&amp;population_group=0&amp;ages_group%5b%5d=0&amp;ages_group%5b%5d=17&amp;nb_items=7&amp;group_cancer=1&amp;include_nmsc=1&amp;include_nmsc_other=1&amp;half_pie=0&amp;donut=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co.iarc.fr/today/online-analysis-pie?v=2020&amp;mode=cancer&amp;mode_population=continents&amp;population=900&amp;populations=908&amp;key=total&amp;sex=2&amp;cancer=39&amp;type=0&amp;statistic=5&amp;prevalence=0&amp;population_group=0&amp;ages_group%5b%5d=0&amp;ages_group%5b%5d=17&amp;nb_items=7&amp;group_cancer=1&amp;include_nmsc=1&amp;include_nmsc_other=1&amp;half_pie=0&amp;donut=0"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co.iarc.fr/today/online-analysis-pie?v=2020&amp;mode=cancer&amp;mode_population=continents&amp;population=900&amp;populations=642&amp;key=total&amp;sex=2&amp;cancer=39&amp;type=0&amp;statistic=5&amp;prevalence=0&amp;population_group=0&amp;ages_group%5b%5d=0&amp;ages_group%5b%5d=17&amp;nb_items=7&amp;group_cancer=1&amp;include_nmsc=1&amp;include_nmsc_other=1&amp;half_pie=0&amp;donut=0"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OECD%20-%20Comisia%20Europeana%20-%20Health%20at%20a%20Glance:%20Europe%202022%20-%20State%20of%20Health%20in%20the%20EU%20Cycle"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Rectangle 18"/>
          <p:cNvSpPr/>
          <p:nvPr/>
        </p:nvSpPr>
        <p:spPr>
          <a:xfrm>
            <a:off x="3276600" y="5334000"/>
            <a:ext cx="2349500" cy="341313"/>
          </a:xfrm>
          <a:prstGeom prst="rect">
            <a:avLst/>
          </a:prstGeom>
        </p:spPr>
        <p:txBody>
          <a:bodyPr>
            <a:spAutoFit/>
          </a:bodyPr>
          <a:lstStyle/>
          <a:p>
            <a:pPr algn="ctr">
              <a:lnSpc>
                <a:spcPct val="90000"/>
              </a:lnSpc>
              <a:defRPr/>
            </a:pPr>
            <a:endParaRPr lang="en-US" b="1" dirty="0">
              <a:solidFill>
                <a:schemeClr val="bg1"/>
              </a:solidFill>
              <a:effectLst>
                <a:outerShdw blurRad="38100" dist="38100" dir="2700000" algn="tl">
                  <a:srgbClr val="000000">
                    <a:alpha val="43137"/>
                  </a:srgbClr>
                </a:outerShdw>
              </a:effectLst>
              <a:latin typeface="+mn-lt"/>
            </a:endParaRPr>
          </a:p>
        </p:txBody>
      </p:sp>
      <p:sp>
        <p:nvSpPr>
          <p:cNvPr id="8" name="Rectangle 7"/>
          <p:cNvSpPr/>
          <p:nvPr/>
        </p:nvSpPr>
        <p:spPr>
          <a:xfrm>
            <a:off x="1752600" y="304800"/>
            <a:ext cx="8161374" cy="707886"/>
          </a:xfrm>
          <a:prstGeom prst="rect">
            <a:avLst/>
          </a:prstGeom>
        </p:spPr>
        <p:txBody>
          <a:bodyPr wrap="square">
            <a:spAutoFit/>
          </a:bodyPr>
          <a:lstStyle/>
          <a:p>
            <a:pPr algn="ctr"/>
            <a:r>
              <a:rPr lang="ro-RO" sz="2000" b="1" noProof="1">
                <a:solidFill>
                  <a:srgbClr val="B63C5C"/>
                </a:solidFill>
                <a:effectLst>
                  <a:outerShdw blurRad="38100" dist="38100" dir="2700000" algn="tl">
                    <a:srgbClr val="000000">
                      <a:alpha val="43137"/>
                    </a:srgbClr>
                  </a:outerShdw>
                </a:effectLst>
                <a:latin typeface="Arial Black" pitchFamily="34" charset="0"/>
              </a:rPr>
              <a:t>LUNA INTERNAȚIONALĂ DE</a:t>
            </a:r>
            <a:r>
              <a:rPr lang="en-US" sz="2000" b="1" noProof="1">
                <a:solidFill>
                  <a:srgbClr val="B63C5C"/>
                </a:solidFill>
                <a:effectLst>
                  <a:outerShdw blurRad="38100" dist="38100" dir="2700000" algn="tl">
                    <a:srgbClr val="000000">
                      <a:alpha val="43137"/>
                    </a:srgbClr>
                  </a:outerShdw>
                </a:effectLst>
                <a:latin typeface="Arial Black" pitchFamily="34" charset="0"/>
              </a:rPr>
              <a:t> </a:t>
            </a:r>
            <a:r>
              <a:rPr lang="ro-RO" sz="2000" b="1" noProof="1">
                <a:solidFill>
                  <a:srgbClr val="B63C5C"/>
                </a:solidFill>
                <a:effectLst>
                  <a:outerShdw blurRad="38100" dist="38100" dir="2700000" algn="tl">
                    <a:srgbClr val="000000">
                      <a:alpha val="43137"/>
                    </a:srgbClr>
                  </a:outerShdw>
                </a:effectLst>
                <a:latin typeface="Arial Black" pitchFamily="34" charset="0"/>
              </a:rPr>
              <a:t>CONȘTIENTIZARE </a:t>
            </a:r>
          </a:p>
          <a:p>
            <a:pPr algn="ctr"/>
            <a:r>
              <a:rPr lang="ro-RO" sz="2000" b="1" noProof="1">
                <a:solidFill>
                  <a:srgbClr val="B63C5C"/>
                </a:solidFill>
                <a:effectLst>
                  <a:outerShdw blurRad="38100" dist="38100" dir="2700000" algn="tl">
                    <a:srgbClr val="000000">
                      <a:alpha val="43137"/>
                    </a:srgbClr>
                  </a:outerShdw>
                </a:effectLst>
                <a:latin typeface="Arial Black" pitchFamily="34" charset="0"/>
              </a:rPr>
              <a:t>A CANCERULUI DE SÂN</a:t>
            </a:r>
            <a:endParaRPr lang="en-US" sz="2000" dirty="0">
              <a:solidFill>
                <a:srgbClr val="B63C5C"/>
              </a:solidFill>
              <a:latin typeface="Arial Black" pitchFamily="34" charset="0"/>
            </a:endParaRPr>
          </a:p>
        </p:txBody>
      </p:sp>
      <p:sp>
        <p:nvSpPr>
          <p:cNvPr id="9" name="Rectangle 8"/>
          <p:cNvSpPr/>
          <p:nvPr/>
        </p:nvSpPr>
        <p:spPr>
          <a:xfrm>
            <a:off x="3543300" y="1029056"/>
            <a:ext cx="4724400" cy="369332"/>
          </a:xfrm>
          <a:prstGeom prst="rect">
            <a:avLst/>
          </a:prstGeom>
        </p:spPr>
        <p:txBody>
          <a:bodyPr wrap="square">
            <a:spAutoFit/>
          </a:bodyPr>
          <a:lstStyle/>
          <a:p>
            <a:pPr algn="ctr"/>
            <a:r>
              <a:rPr lang="ro-RO" b="1" dirty="0">
                <a:solidFill>
                  <a:srgbClr val="B63C5C"/>
                </a:solidFill>
                <a:latin typeface="Arial Black" pitchFamily="34" charset="0"/>
              </a:rPr>
              <a:t>Octo</a:t>
            </a:r>
            <a:r>
              <a:rPr lang="en-US" b="1" dirty="0" err="1">
                <a:solidFill>
                  <a:srgbClr val="B63C5C"/>
                </a:solidFill>
                <a:latin typeface="Arial Black" pitchFamily="34" charset="0"/>
              </a:rPr>
              <a:t>mbrie</a:t>
            </a:r>
            <a:r>
              <a:rPr lang="en-US" b="1" dirty="0">
                <a:solidFill>
                  <a:srgbClr val="B63C5C"/>
                </a:solidFill>
                <a:latin typeface="Arial Black" pitchFamily="34" charset="0"/>
              </a:rPr>
              <a:t> 202</a:t>
            </a:r>
            <a:r>
              <a:rPr lang="ro-RO" b="1" dirty="0">
                <a:solidFill>
                  <a:srgbClr val="B63C5C"/>
                </a:solidFill>
                <a:latin typeface="Arial Black" pitchFamily="34" charset="0"/>
              </a:rPr>
              <a:t>3</a:t>
            </a:r>
            <a:endParaRPr lang="en-US" dirty="0">
              <a:solidFill>
                <a:srgbClr val="B63C5C"/>
              </a:solidFill>
              <a:latin typeface="Arial Black" pitchFamily="34" charset="0"/>
            </a:endParaRPr>
          </a:p>
        </p:txBody>
      </p:sp>
      <p:sp>
        <p:nvSpPr>
          <p:cNvPr id="11265" name="Rectangle 1"/>
          <p:cNvSpPr>
            <a:spLocks noChangeArrowheads="1"/>
          </p:cNvSpPr>
          <p:nvPr/>
        </p:nvSpPr>
        <p:spPr bwMode="auto">
          <a:xfrm>
            <a:off x="4068726" y="1725542"/>
            <a:ext cx="5037174" cy="1200329"/>
          </a:xfrm>
          <a:prstGeom prst="rect">
            <a:avLst/>
          </a:prstGeom>
          <a:solidFill>
            <a:srgbClr val="B63C5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ro-RO" sz="2400" b="1" i="1" dirty="0">
                <a:solidFill>
                  <a:schemeClr val="bg1"/>
                </a:solidFill>
                <a:effectLst>
                  <a:outerShdw blurRad="38100" dist="38100" dir="2700000" algn="tl">
                    <a:srgbClr val="000000">
                      <a:alpha val="43137"/>
                    </a:srgbClr>
                  </a:outerShdw>
                </a:effectLst>
                <a:ea typeface="Calibri" pitchFamily="34" charset="0"/>
                <a:cs typeface="Times New Roman" pitchFamily="18" charset="0"/>
              </a:rPr>
              <a:t>”</a:t>
            </a:r>
            <a:r>
              <a:rPr lang="vi-VN" sz="2400" b="1" i="1" dirty="0">
                <a:solidFill>
                  <a:schemeClr val="bg1"/>
                </a:solidFill>
                <a:effectLst>
                  <a:outerShdw blurRad="38100" dist="38100" dir="2700000" algn="tl">
                    <a:srgbClr val="000000">
                      <a:alpha val="43137"/>
                    </a:srgbClr>
                  </a:outerShdw>
                </a:effectLst>
                <a:ea typeface="Calibri" pitchFamily="34" charset="0"/>
                <a:cs typeface="Times New Roman" pitchFamily="18" charset="0"/>
              </a:rPr>
              <a:t> Depistează. Tratează. Vindecă. Învinge cancerul de sân,</a:t>
            </a:r>
            <a:endParaRPr lang="ro-RO" sz="2400" b="1" i="1">
              <a:solidFill>
                <a:schemeClr val="bg1"/>
              </a:solidFill>
              <a:effectLst>
                <a:outerShdw blurRad="38100" dist="38100" dir="2700000" algn="tl">
                  <a:srgbClr val="000000">
                    <a:alpha val="43137"/>
                  </a:srgbClr>
                </a:outerShdw>
              </a:effectLst>
              <a:ea typeface="Calibri" pitchFamily="34" charset="0"/>
              <a:cs typeface="Times New Roman" pitchFamily="18" charset="0"/>
            </a:endParaRPr>
          </a:p>
          <a:p>
            <a:pPr lvl="0" algn="ctr" fontAlgn="base">
              <a:spcBef>
                <a:spcPct val="0"/>
              </a:spcBef>
              <a:spcAft>
                <a:spcPct val="0"/>
              </a:spcAft>
            </a:pPr>
            <a:r>
              <a:rPr lang="vi-VN" sz="2400" b="1" i="1">
                <a:solidFill>
                  <a:schemeClr val="bg1"/>
                </a:solidFill>
                <a:effectLst>
                  <a:outerShdw blurRad="38100" dist="38100" dir="2700000" algn="tl">
                    <a:srgbClr val="000000">
                      <a:alpha val="43137"/>
                    </a:srgbClr>
                  </a:outerShdw>
                </a:effectLst>
                <a:ea typeface="Calibri" pitchFamily="34" charset="0"/>
                <a:cs typeface="Times New Roman" pitchFamily="18" charset="0"/>
              </a:rPr>
              <a:t> </a:t>
            </a:r>
            <a:r>
              <a:rPr lang="vi-VN" sz="2400" b="1" i="1" dirty="0">
                <a:solidFill>
                  <a:schemeClr val="bg1"/>
                </a:solidFill>
                <a:effectLst>
                  <a:outerShdw blurRad="38100" dist="38100" dir="2700000" algn="tl">
                    <a:srgbClr val="000000">
                      <a:alpha val="43137"/>
                    </a:srgbClr>
                  </a:outerShdw>
                </a:effectLst>
                <a:ea typeface="Calibri" pitchFamily="34" charset="0"/>
                <a:cs typeface="Times New Roman" pitchFamily="18" charset="0"/>
              </a:rPr>
              <a:t>pas cu pas!</a:t>
            </a:r>
            <a:r>
              <a:rPr lang="ro-RO" sz="2400" b="1" i="1" dirty="0">
                <a:solidFill>
                  <a:schemeClr val="bg1"/>
                </a:solidFill>
                <a:effectLst>
                  <a:outerShdw blurRad="38100" dist="38100" dir="2700000" algn="tl">
                    <a:srgbClr val="000000">
                      <a:alpha val="43137"/>
                    </a:srgbClr>
                  </a:outerShdw>
                </a:effectLst>
                <a:ea typeface="Calibri" pitchFamily="34" charset="0"/>
                <a:cs typeface="Times New Roman" pitchFamily="18" charset="0"/>
              </a:rPr>
              <a:t>”</a:t>
            </a:r>
            <a:endParaRPr kumimoji="0" lang="ro-RO" sz="2400" b="0" i="1" u="none" strike="noStrike" cap="none" normalizeH="0" baseline="0" dirty="0">
              <a:ln>
                <a:noFill/>
              </a:ln>
              <a:solidFill>
                <a:schemeClr val="bg1"/>
              </a:solidFill>
              <a:effectLst>
                <a:outerShdw blurRad="38100" dist="38100" dir="2700000" algn="tl">
                  <a:srgbClr val="000000">
                    <a:alpha val="43137"/>
                  </a:srgbClr>
                </a:outerShdw>
              </a:effectLst>
              <a:cs typeface="Arial" pitchFamily="34" charset="0"/>
            </a:endParaRPr>
          </a:p>
        </p:txBody>
      </p:sp>
      <p:sp>
        <p:nvSpPr>
          <p:cNvPr id="10" name="Subtitle 2"/>
          <p:cNvSpPr txBox="1">
            <a:spLocks/>
          </p:cNvSpPr>
          <p:nvPr/>
        </p:nvSpPr>
        <p:spPr>
          <a:xfrm>
            <a:off x="2667000" y="5169188"/>
            <a:ext cx="6477000" cy="381000"/>
          </a:xfrm>
          <a:prstGeom prst="rect">
            <a:avLst/>
          </a:prstGeom>
        </p:spPr>
        <p:txBody>
          <a:bodyPr vert="horz" lIns="182880" tIns="0">
            <a:noAutofit/>
          </a:bodyPr>
          <a:lstStyle>
            <a:lvl1pPr marL="36576" indent="0" algn="r" rtl="0" eaLnBrk="1" latinLnBrk="0" hangingPunct="1">
              <a:spcBef>
                <a:spcPts val="0"/>
              </a:spcBef>
              <a:buClr>
                <a:schemeClr val="accent1"/>
              </a:buClr>
              <a:buSzPct val="80000"/>
              <a:buFont typeface="Wingdings 2"/>
              <a:buNone/>
              <a:defRPr kumimoji="0" sz="2000" kern="1200">
                <a:solidFill>
                  <a:schemeClr val="bg2">
                    <a:shade val="25000"/>
                  </a:schemeClr>
                </a:solidFill>
                <a:effectLst/>
                <a:latin typeface="+mn-lt"/>
                <a:ea typeface="+mn-ea"/>
                <a:cs typeface="+mn-cs"/>
              </a:defRPr>
            </a:lvl1pPr>
            <a:lvl2pPr marL="457200" indent="0" algn="ctr" rtl="0" eaLnBrk="1" latinLnBrk="0" hangingPunct="1">
              <a:spcBef>
                <a:spcPts val="250"/>
              </a:spcBef>
              <a:buClr>
                <a:schemeClr val="accent1"/>
              </a:buClr>
              <a:buSzPct val="100000"/>
              <a:buFont typeface="Verdana"/>
              <a:buNone/>
              <a:defRPr kumimoji="0" sz="2400" kern="1200">
                <a:solidFill>
                  <a:schemeClr val="tx1"/>
                </a:solidFill>
                <a:latin typeface="+mn-lt"/>
                <a:ea typeface="+mn-ea"/>
                <a:cs typeface="+mn-cs"/>
              </a:defRPr>
            </a:lvl2pPr>
            <a:lvl3pPr marL="914400" indent="0" algn="ctr" rtl="0" eaLnBrk="1" latinLnBrk="0" hangingPunct="1">
              <a:spcBef>
                <a:spcPts val="250"/>
              </a:spcBef>
              <a:buClr>
                <a:schemeClr val="accent2">
                  <a:tint val="85000"/>
                  <a:satMod val="285000"/>
                </a:schemeClr>
              </a:buClr>
              <a:buSzPct val="100000"/>
              <a:buFont typeface="Wingdings 2"/>
              <a:buNone/>
              <a:defRPr kumimoji="0" sz="2200" kern="1200">
                <a:solidFill>
                  <a:schemeClr val="tx1"/>
                </a:solidFill>
                <a:latin typeface="+mn-lt"/>
                <a:ea typeface="+mn-ea"/>
                <a:cs typeface="+mn-cs"/>
              </a:defRPr>
            </a:lvl3pPr>
            <a:lvl4pPr marL="1371600" indent="0" algn="ctr" rtl="0" eaLnBrk="1" latinLnBrk="0" hangingPunct="1">
              <a:spcBef>
                <a:spcPts val="230"/>
              </a:spcBef>
              <a:buClr>
                <a:schemeClr val="accent2">
                  <a:tint val="85000"/>
                  <a:satMod val="285000"/>
                </a:schemeClr>
              </a:buClr>
              <a:buSzPct val="112000"/>
              <a:buFont typeface="Verdana"/>
              <a:buNone/>
              <a:defRPr kumimoji="0" sz="1900" kern="1200">
                <a:solidFill>
                  <a:schemeClr val="tx1"/>
                </a:solidFill>
                <a:latin typeface="+mn-lt"/>
                <a:ea typeface="+mn-ea"/>
                <a:cs typeface="+mn-cs"/>
              </a:defRPr>
            </a:lvl4pPr>
            <a:lvl5pPr marL="1828800" indent="0" algn="ctr" rtl="0" eaLnBrk="1" latinLnBrk="0" hangingPunct="1">
              <a:spcBef>
                <a:spcPts val="250"/>
              </a:spcBef>
              <a:buClr>
                <a:schemeClr val="accent3">
                  <a:tint val="85000"/>
                  <a:satMod val="275000"/>
                </a:schemeClr>
              </a:buClr>
              <a:buSzPct val="100000"/>
              <a:buFont typeface="Wingdings 2"/>
              <a:buNone/>
              <a:defRPr kumimoji="0" sz="1800" kern="1200">
                <a:solidFill>
                  <a:schemeClr val="tx1"/>
                </a:solidFill>
                <a:latin typeface="+mn-lt"/>
                <a:ea typeface="+mn-ea"/>
                <a:cs typeface="+mn-cs"/>
              </a:defRPr>
            </a:lvl5pPr>
            <a:lvl6pPr marL="2286000" indent="0" algn="ctr" rtl="0" eaLnBrk="1" latinLnBrk="0" hangingPunct="1">
              <a:spcBef>
                <a:spcPts val="250"/>
              </a:spcBef>
              <a:buClr>
                <a:schemeClr val="accent3">
                  <a:tint val="85000"/>
                  <a:satMod val="275000"/>
                </a:schemeClr>
              </a:buClr>
              <a:buSzPct val="100000"/>
              <a:buFont typeface="Verdana"/>
              <a:buNone/>
              <a:defRPr kumimoji="0" sz="1700" kern="1200" baseline="0">
                <a:solidFill>
                  <a:schemeClr val="tx1"/>
                </a:solidFill>
                <a:latin typeface="+mn-lt"/>
                <a:ea typeface="+mn-ea"/>
                <a:cs typeface="+mn-cs"/>
              </a:defRPr>
            </a:lvl6pPr>
            <a:lvl7pPr marL="27432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7pPr>
            <a:lvl8pPr marL="3200400" indent="0" algn="ctr" rtl="0" eaLnBrk="1" latinLnBrk="0" hangingPunct="1">
              <a:spcBef>
                <a:spcPts val="257"/>
              </a:spcBef>
              <a:buClr>
                <a:schemeClr val="accent3">
                  <a:tint val="85000"/>
                  <a:satMod val="275000"/>
                </a:schemeClr>
              </a:buClr>
              <a:buSzPct val="100000"/>
              <a:buFont typeface="Verdana"/>
              <a:buNone/>
              <a:defRPr kumimoji="0" sz="1500" kern="1200" baseline="0">
                <a:solidFill>
                  <a:schemeClr val="tx1"/>
                </a:solidFill>
                <a:latin typeface="+mn-lt"/>
                <a:ea typeface="+mn-ea"/>
                <a:cs typeface="+mn-cs"/>
              </a:defRPr>
            </a:lvl8pPr>
            <a:lvl9pPr marL="36576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9pPr>
            <a:extLst/>
          </a:lstStyle>
          <a:p>
            <a:pPr algn="ctr">
              <a:defRPr/>
            </a:pPr>
            <a:r>
              <a:rPr lang="ro-RO" altLang="ro-RO" b="1" dirty="0">
                <a:solidFill>
                  <a:srgbClr val="002060"/>
                </a:solidFill>
                <a:latin typeface="Arial Black" pitchFamily="34" charset="0"/>
                <a:ea typeface="Calibri" pitchFamily="34" charset="0"/>
                <a:cs typeface="Helvetica" panose="020B0604020202020204" pitchFamily="34" charset="0"/>
              </a:rPr>
              <a:t>P</a:t>
            </a:r>
            <a:r>
              <a:rPr lang="en-US" altLang="ro-RO" b="1" dirty="0">
                <a:solidFill>
                  <a:srgbClr val="002060"/>
                </a:solidFill>
                <a:latin typeface="Arial Black" pitchFamily="34" charset="0"/>
                <a:ea typeface="Calibri" pitchFamily="34" charset="0"/>
                <a:cs typeface="Helvetica" panose="020B0604020202020204" pitchFamily="34" charset="0"/>
              </a:rPr>
              <a:t>ROIECT DE</a:t>
            </a:r>
            <a:r>
              <a:rPr lang="ro-RO" altLang="ro-RO" b="1" dirty="0">
                <a:solidFill>
                  <a:srgbClr val="002060"/>
                </a:solidFill>
                <a:latin typeface="Arial Black" pitchFamily="34" charset="0"/>
                <a:ea typeface="Calibri" pitchFamily="34" charset="0"/>
                <a:cs typeface="Helvetica" panose="020B0604020202020204" pitchFamily="34" charset="0"/>
              </a:rPr>
              <a:t> PLANIFICARE A </a:t>
            </a:r>
            <a:r>
              <a:rPr lang="en-US" altLang="ro-RO" b="1" dirty="0">
                <a:solidFill>
                  <a:srgbClr val="002060"/>
                </a:solidFill>
                <a:latin typeface="Arial Black" pitchFamily="34" charset="0"/>
                <a:ea typeface="Calibri" pitchFamily="34" charset="0"/>
                <a:cs typeface="Helvetica" panose="020B0604020202020204" pitchFamily="34" charset="0"/>
              </a:rPr>
              <a:t>CAMPANIE</a:t>
            </a:r>
            <a:r>
              <a:rPr lang="ro-RO" altLang="ro-RO" b="1" dirty="0">
                <a:solidFill>
                  <a:srgbClr val="002060"/>
                </a:solidFill>
                <a:latin typeface="Arial Black" pitchFamily="34" charset="0"/>
                <a:ea typeface="Calibri" pitchFamily="34" charset="0"/>
                <a:cs typeface="Helvetica" panose="020B0604020202020204" pitchFamily="34" charset="0"/>
              </a:rPr>
              <a:t>I</a:t>
            </a:r>
            <a:endParaRPr lang="ro-RO" altLang="en-US" dirty="0">
              <a:solidFill>
                <a:srgbClr val="002060"/>
              </a:solidFill>
              <a:latin typeface="Arial Black" pitchFamily="34" charset="0"/>
              <a:ea typeface="Calibri" pitchFamily="34" charset="0"/>
              <a:cs typeface="Helvetica" panose="020B0604020202020204" pitchFamily="34" charset="0"/>
            </a:endParaRPr>
          </a:p>
          <a:p>
            <a:pPr algn="ctr">
              <a:defRPr/>
            </a:pPr>
            <a:endParaRPr lang="en-US" sz="2800" dirty="0"/>
          </a:p>
        </p:txBody>
      </p:sp>
      <p:pic>
        <p:nvPicPr>
          <p:cNvPr id="5" name="Picture 4">
            <a:extLst>
              <a:ext uri="{FF2B5EF4-FFF2-40B4-BE49-F238E27FC236}">
                <a16:creationId xmlns:a16="http://schemas.microsoft.com/office/drawing/2014/main" id="{B69C8055-5E93-2362-EDF3-86C0158E90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5287" y="5828944"/>
            <a:ext cx="2999238" cy="932690"/>
          </a:xfrm>
          <a:prstGeom prst="rect">
            <a:avLst/>
          </a:prstGeom>
        </p:spPr>
      </p:pic>
    </p:spTree>
    <p:extLst>
      <p:ext uri="{BB962C8B-B14F-4D97-AF65-F5344CB8AC3E}">
        <p14:creationId xmlns:p14="http://schemas.microsoft.com/office/powerpoint/2010/main" val="594568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143000" y="1035177"/>
            <a:ext cx="6858000" cy="612648"/>
          </a:xfrm>
        </p:spPr>
        <p:txBody>
          <a:bodyPr>
            <a:noAutofit/>
          </a:bodyPr>
          <a:lstStyle/>
          <a:p>
            <a:pPr algn="ctr">
              <a:buClr>
                <a:schemeClr val="tx1"/>
              </a:buClr>
              <a:buNone/>
            </a:pPr>
            <a:r>
              <a:rPr lang="en-US" sz="3200" dirty="0">
                <a:solidFill>
                  <a:srgbClr val="B63C5C"/>
                </a:solidFill>
                <a:effectLst>
                  <a:outerShdw blurRad="38100" dist="38100" dir="2700000" algn="tl">
                    <a:srgbClr val="000000">
                      <a:alpha val="43137"/>
                    </a:srgbClr>
                  </a:outerShdw>
                </a:effectLst>
                <a:latin typeface="Arial Black" pitchFamily="34" charset="0"/>
              </a:rPr>
              <a:t>OBIECTIVE</a:t>
            </a:r>
            <a:r>
              <a:rPr lang="ro-RO" sz="3200" dirty="0">
                <a:solidFill>
                  <a:srgbClr val="B63C5C"/>
                </a:solidFill>
                <a:effectLst>
                  <a:outerShdw blurRad="38100" dist="38100" dir="2700000" algn="tl">
                    <a:srgbClr val="000000">
                      <a:alpha val="43137"/>
                    </a:srgbClr>
                  </a:outerShdw>
                </a:effectLst>
                <a:latin typeface="Arial Black" pitchFamily="34" charset="0"/>
              </a:rPr>
              <a:t>LE CAMPANIEI</a:t>
            </a:r>
            <a:r>
              <a:rPr lang="en-US" sz="3200" dirty="0">
                <a:solidFill>
                  <a:srgbClr val="B63C5C"/>
                </a:solidFill>
                <a:effectLst>
                  <a:outerShdw blurRad="38100" dist="38100" dir="2700000" algn="tl">
                    <a:srgbClr val="000000">
                      <a:alpha val="43137"/>
                    </a:srgbClr>
                  </a:outerShdw>
                </a:effectLst>
                <a:latin typeface="Arial Black" pitchFamily="34" charset="0"/>
              </a:rPr>
              <a:t> </a:t>
            </a:r>
            <a:endParaRPr lang="ro-RO" sz="3200" dirty="0">
              <a:solidFill>
                <a:srgbClr val="B63C5C"/>
              </a:solidFill>
              <a:effectLst>
                <a:outerShdw blurRad="38100" dist="38100" dir="2700000" algn="tl">
                  <a:srgbClr val="000000">
                    <a:alpha val="43137"/>
                  </a:srgbClr>
                </a:outerShdw>
              </a:effectLst>
              <a:latin typeface="Arial Black" pitchFamily="34" charset="0"/>
            </a:endParaRPr>
          </a:p>
        </p:txBody>
      </p:sp>
      <p:sp>
        <p:nvSpPr>
          <p:cNvPr id="9" name="TextBox 8"/>
          <p:cNvSpPr txBox="1"/>
          <p:nvPr/>
        </p:nvSpPr>
        <p:spPr>
          <a:xfrm>
            <a:off x="381000" y="1905000"/>
            <a:ext cx="8299095" cy="707886"/>
          </a:xfrm>
          <a:prstGeom prst="rect">
            <a:avLst/>
          </a:prstGeom>
          <a:solidFill>
            <a:srgbClr val="B63C5C"/>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ro-RO" sz="2000" b="1" dirty="0">
                <a:solidFill>
                  <a:schemeClr val="bg1"/>
                </a:solidFill>
                <a:latin typeface="Calibri" pitchFamily="34" charset="0"/>
                <a:cs typeface="Times New Roman" pitchFamily="18" charset="0"/>
              </a:rPr>
              <a:t>Creşterea numărului de femei informate cu privire la importanța detectării precoce, prin screening, a cancerului de sân.</a:t>
            </a:r>
          </a:p>
        </p:txBody>
      </p:sp>
      <p:sp>
        <p:nvSpPr>
          <p:cNvPr id="12" name="Rectangle 11"/>
          <p:cNvSpPr/>
          <p:nvPr/>
        </p:nvSpPr>
        <p:spPr>
          <a:xfrm>
            <a:off x="365531" y="4498777"/>
            <a:ext cx="8299096" cy="1015663"/>
          </a:xfrm>
          <a:prstGeom prst="rect">
            <a:avLst/>
          </a:prstGeom>
          <a:solidFill>
            <a:srgbClr val="B63C5C"/>
          </a:solidFill>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ro-RO" sz="2000" b="1" dirty="0">
                <a:solidFill>
                  <a:schemeClr val="bg1"/>
                </a:solidFill>
                <a:latin typeface="Calibri" pitchFamily="34" charset="0"/>
                <a:cs typeface="Times New Roman" pitchFamily="18" charset="0"/>
              </a:rPr>
              <a:t>Creşterea numărului de profesioniști în sănătate care informează și consiliază femei din grupul țintă al campaniei cu privire la importanța participării la programul național de screening pentru detectarea cancerului de sân.  </a:t>
            </a:r>
          </a:p>
        </p:txBody>
      </p:sp>
      <p:sp>
        <p:nvSpPr>
          <p:cNvPr id="15" name="TextBox 14"/>
          <p:cNvSpPr txBox="1"/>
          <p:nvPr/>
        </p:nvSpPr>
        <p:spPr>
          <a:xfrm>
            <a:off x="381000" y="3048000"/>
            <a:ext cx="8274102" cy="1015663"/>
          </a:xfrm>
          <a:prstGeom prst="rect">
            <a:avLst/>
          </a:prstGeom>
          <a:solidFill>
            <a:srgbClr val="B63C5C"/>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ro-RO" sz="2000" b="1" dirty="0">
                <a:solidFill>
                  <a:schemeClr val="bg1"/>
                </a:solidFill>
                <a:latin typeface="Calibri" pitchFamily="34" charset="0"/>
                <a:cs typeface="Times New Roman" pitchFamily="18" charset="0"/>
              </a:rPr>
              <a:t>Creşterea numărului de femei informate și conștientizate cu privire la rata ridicată de supraviețuire în cazul cancerului de sân detectat precoce și tratat corespunzător.</a:t>
            </a:r>
          </a:p>
        </p:txBody>
      </p:sp>
    </p:spTree>
    <p:extLst>
      <p:ext uri="{BB962C8B-B14F-4D97-AF65-F5344CB8AC3E}">
        <p14:creationId xmlns:p14="http://schemas.microsoft.com/office/powerpoint/2010/main" val="2744435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887" y="1752600"/>
            <a:ext cx="8988425" cy="685800"/>
          </a:xfrm>
        </p:spPr>
        <p:txBody>
          <a:bodyPr>
            <a:noAutofit/>
          </a:bodyPr>
          <a:lstStyle/>
          <a:p>
            <a:pPr>
              <a:buNone/>
              <a:defRPr/>
            </a:pPr>
            <a:r>
              <a:rPr lang="en-US" sz="3200" dirty="0">
                <a:solidFill>
                  <a:srgbClr val="B63C5C"/>
                </a:solidFill>
                <a:effectLst>
                  <a:outerShdw blurRad="38100" dist="38100" dir="2700000" algn="tl">
                    <a:srgbClr val="000000">
                      <a:alpha val="43137"/>
                    </a:srgbClr>
                  </a:outerShdw>
                </a:effectLst>
                <a:latin typeface="Arial Black" pitchFamily="34" charset="0"/>
              </a:rPr>
              <a:t>PERIOADA DE DERULARE A CAMPANIEI</a:t>
            </a:r>
          </a:p>
          <a:p>
            <a:pPr>
              <a:buFont typeface="Arial" charset="0"/>
              <a:buNone/>
              <a:defRPr/>
            </a:pPr>
            <a:endParaRPr lang="en-US" sz="3200" dirty="0">
              <a:solidFill>
                <a:srgbClr val="B63C5C"/>
              </a:solidFill>
            </a:endParaRPr>
          </a:p>
        </p:txBody>
      </p:sp>
      <p:sp>
        <p:nvSpPr>
          <p:cNvPr id="10" name="TextBox 9"/>
          <p:cNvSpPr txBox="1"/>
          <p:nvPr/>
        </p:nvSpPr>
        <p:spPr>
          <a:xfrm>
            <a:off x="1219200" y="2819400"/>
            <a:ext cx="6553200" cy="461665"/>
          </a:xfrm>
          <a:prstGeom prst="rect">
            <a:avLst/>
          </a:prstGeom>
          <a:solidFill>
            <a:srgbClr val="B63C5C"/>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ro-RO" sz="2400" dirty="0">
                <a:solidFill>
                  <a:schemeClr val="bg1"/>
                </a:solidFill>
                <a:latin typeface="Arial Black" pitchFamily="34" charset="0"/>
              </a:rPr>
              <a:t>1-31 OCTOMBRIE 2023</a:t>
            </a:r>
            <a:endParaRPr lang="en-US" sz="2400" dirty="0">
              <a:solidFill>
                <a:schemeClr val="bg1"/>
              </a:solidFill>
              <a:latin typeface="Arial Black" pitchFamily="34" charset="0"/>
            </a:endParaRPr>
          </a:p>
        </p:txBody>
      </p:sp>
      <p:sp>
        <p:nvSpPr>
          <p:cNvPr id="12294" name="AutoShape 6"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6" name="AutoShape 8"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8" name="AutoShape 10"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8718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4" y="1676400"/>
            <a:ext cx="8229600" cy="685800"/>
          </a:xfrm>
        </p:spPr>
        <p:txBody>
          <a:bodyPr>
            <a:normAutofit/>
          </a:bodyPr>
          <a:lstStyle/>
          <a:p>
            <a:pPr algn="ctr">
              <a:buNone/>
              <a:defRPr/>
            </a:pPr>
            <a:r>
              <a:rPr lang="ro-RO" sz="3300" dirty="0">
                <a:solidFill>
                  <a:srgbClr val="B63C5C"/>
                </a:solidFill>
                <a:effectLst>
                  <a:outerShdw blurRad="38100" dist="38100" dir="2700000" algn="tl">
                    <a:srgbClr val="000000">
                      <a:alpha val="43137"/>
                    </a:srgbClr>
                  </a:outerShdw>
                </a:effectLst>
                <a:latin typeface="Arial Black" pitchFamily="34" charset="0"/>
              </a:rPr>
              <a:t>SLOGANUL CAMPANIEI</a:t>
            </a:r>
            <a:endParaRPr lang="en-US" dirty="0">
              <a:solidFill>
                <a:srgbClr val="B63C5C"/>
              </a:solidFill>
            </a:endParaRPr>
          </a:p>
        </p:txBody>
      </p:sp>
      <p:sp>
        <p:nvSpPr>
          <p:cNvPr id="12294" name="AutoShape 6"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6" name="AutoShape 8"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8" name="AutoShape 10"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Rectangle 1"/>
          <p:cNvSpPr>
            <a:spLocks noChangeArrowheads="1"/>
          </p:cNvSpPr>
          <p:nvPr/>
        </p:nvSpPr>
        <p:spPr bwMode="auto">
          <a:xfrm>
            <a:off x="460374" y="2910245"/>
            <a:ext cx="8378825"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ro-RO" sz="2800" b="1" dirty="0">
                <a:solidFill>
                  <a:srgbClr val="B63C5C"/>
                </a:solidFill>
                <a:effectLst>
                  <a:outerShdw blurRad="38100" dist="38100" dir="2700000" algn="tl">
                    <a:srgbClr val="000000">
                      <a:alpha val="43137"/>
                    </a:srgbClr>
                  </a:outerShdw>
                </a:effectLst>
                <a:latin typeface="Arial Black" pitchFamily="34" charset="0"/>
                <a:ea typeface="Calibri" pitchFamily="34" charset="0"/>
                <a:cs typeface="Times New Roman" pitchFamily="18" charset="0"/>
              </a:rPr>
              <a:t>”</a:t>
            </a:r>
            <a:r>
              <a:rPr lang="vi-VN" sz="2800" b="1" dirty="0">
                <a:solidFill>
                  <a:srgbClr val="B63C5C"/>
                </a:solidFill>
                <a:effectLst>
                  <a:outerShdw blurRad="38100" dist="38100" dir="2700000" algn="tl">
                    <a:srgbClr val="000000">
                      <a:alpha val="43137"/>
                    </a:srgbClr>
                  </a:outerShdw>
                </a:effectLst>
                <a:latin typeface="Arial Black" pitchFamily="34" charset="0"/>
                <a:ea typeface="Calibri" pitchFamily="34" charset="0"/>
                <a:cs typeface="Times New Roman" pitchFamily="18" charset="0"/>
              </a:rPr>
              <a:t> Depistează. Tratează. Vindecă.</a:t>
            </a:r>
            <a:endParaRPr lang="ro-RO" sz="2800" b="1" dirty="0">
              <a:solidFill>
                <a:srgbClr val="B63C5C"/>
              </a:solidFill>
              <a:effectLst>
                <a:outerShdw blurRad="38100" dist="38100" dir="2700000" algn="tl">
                  <a:srgbClr val="000000">
                    <a:alpha val="43137"/>
                  </a:srgbClr>
                </a:outerShdw>
              </a:effectLst>
              <a:latin typeface="Arial Black" pitchFamily="34" charset="0"/>
              <a:ea typeface="Calibri" pitchFamily="34" charset="0"/>
              <a:cs typeface="Times New Roman" pitchFamily="18" charset="0"/>
            </a:endParaRPr>
          </a:p>
          <a:p>
            <a:pPr lvl="0" algn="ctr" fontAlgn="base">
              <a:spcBef>
                <a:spcPct val="0"/>
              </a:spcBef>
              <a:spcAft>
                <a:spcPct val="0"/>
              </a:spcAft>
            </a:pPr>
            <a:r>
              <a:rPr lang="vi-VN" sz="2800" b="1" dirty="0">
                <a:solidFill>
                  <a:srgbClr val="B63C5C"/>
                </a:solidFill>
                <a:effectLst>
                  <a:outerShdw blurRad="38100" dist="38100" dir="2700000" algn="tl">
                    <a:srgbClr val="000000">
                      <a:alpha val="43137"/>
                    </a:srgbClr>
                  </a:outerShdw>
                </a:effectLst>
                <a:latin typeface="Arial Black" pitchFamily="34" charset="0"/>
                <a:ea typeface="Calibri" pitchFamily="34" charset="0"/>
                <a:cs typeface="Times New Roman" pitchFamily="18" charset="0"/>
              </a:rPr>
              <a:t> Învinge cancerul de sân, pas cu pas!</a:t>
            </a:r>
            <a:r>
              <a:rPr lang="ro-RO" sz="2800" b="1" dirty="0">
                <a:solidFill>
                  <a:srgbClr val="B63C5C"/>
                </a:solidFill>
                <a:effectLst>
                  <a:outerShdw blurRad="38100" dist="38100" dir="2700000" algn="tl">
                    <a:srgbClr val="000000">
                      <a:alpha val="43137"/>
                    </a:srgbClr>
                  </a:outerShdw>
                </a:effectLst>
                <a:latin typeface="Arial Black" pitchFamily="34" charset="0"/>
                <a:ea typeface="Calibri" pitchFamily="34" charset="0"/>
                <a:cs typeface="Times New Roman" pitchFamily="18" charset="0"/>
              </a:rPr>
              <a:t>”</a:t>
            </a:r>
            <a:endParaRPr kumimoji="0" lang="ro-RO" sz="2800" b="0" u="none" strike="noStrike" cap="none" normalizeH="0" baseline="0" dirty="0">
              <a:ln>
                <a:noFill/>
              </a:ln>
              <a:solidFill>
                <a:srgbClr val="B63C5C"/>
              </a:solidFill>
              <a:effectLst>
                <a:outerShdw blurRad="38100" dist="38100" dir="2700000" algn="tl">
                  <a:srgbClr val="000000">
                    <a:alpha val="43137"/>
                  </a:srgbClr>
                </a:outerShdw>
              </a:effectLst>
              <a:latin typeface="Arial Black" pitchFamily="34" charset="0"/>
              <a:cs typeface="Arial" pitchFamily="34" charset="0"/>
            </a:endParaRPr>
          </a:p>
        </p:txBody>
      </p:sp>
    </p:spTree>
    <p:extLst>
      <p:ext uri="{BB962C8B-B14F-4D97-AF65-F5344CB8AC3E}">
        <p14:creationId xmlns:p14="http://schemas.microsoft.com/office/powerpoint/2010/main" val="418006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5" y="838200"/>
            <a:ext cx="8229600" cy="685800"/>
          </a:xfrm>
        </p:spPr>
        <p:txBody>
          <a:bodyPr>
            <a:normAutofit/>
          </a:bodyPr>
          <a:lstStyle/>
          <a:p>
            <a:pPr algn="ctr">
              <a:buNone/>
              <a:defRPr/>
            </a:pPr>
            <a:r>
              <a:rPr lang="ro-RO" sz="3300" dirty="0">
                <a:solidFill>
                  <a:srgbClr val="B63C5C"/>
                </a:solidFill>
                <a:effectLst>
                  <a:outerShdw blurRad="38100" dist="38100" dir="2700000" algn="tl">
                    <a:srgbClr val="000000">
                      <a:alpha val="43137"/>
                    </a:srgbClr>
                  </a:outerShdw>
                </a:effectLst>
                <a:latin typeface="Arial Black" pitchFamily="34" charset="0"/>
              </a:rPr>
              <a:t>MESAJELE PRINCIPALE</a:t>
            </a:r>
            <a:endParaRPr lang="en-US" dirty="0">
              <a:solidFill>
                <a:srgbClr val="B63C5C"/>
              </a:solidFill>
            </a:endParaRPr>
          </a:p>
        </p:txBody>
      </p:sp>
      <p:sp>
        <p:nvSpPr>
          <p:cNvPr id="12294" name="AutoShape 6"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6" name="AutoShape 8"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8" name="AutoShape 10"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Rectangle 1"/>
          <p:cNvSpPr>
            <a:spLocks noChangeArrowheads="1"/>
          </p:cNvSpPr>
          <p:nvPr/>
        </p:nvSpPr>
        <p:spPr bwMode="auto">
          <a:xfrm>
            <a:off x="424646" y="1135560"/>
            <a:ext cx="8294708"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fontAlgn="base">
              <a:spcBef>
                <a:spcPct val="0"/>
              </a:spcBef>
              <a:spcAft>
                <a:spcPct val="0"/>
              </a:spcAft>
              <a:buFontTx/>
              <a:buAutoNum type="arabicPeriod"/>
            </a:pPr>
            <a:endParaRPr lang="ro-RO" sz="2000" b="1" dirty="0">
              <a:cs typeface="Arial" pitchFamily="34" charset="0"/>
            </a:endParaRPr>
          </a:p>
          <a:p>
            <a:pPr marL="457200" indent="-457200" algn="just" fontAlgn="base">
              <a:spcBef>
                <a:spcPct val="0"/>
              </a:spcBef>
              <a:spcAft>
                <a:spcPct val="0"/>
              </a:spcAft>
              <a:buFontTx/>
              <a:buAutoNum type="arabicPeriod"/>
            </a:pPr>
            <a:r>
              <a:rPr lang="ro-RO" sz="2000" b="1" dirty="0">
                <a:cs typeface="Arial" pitchFamily="34" charset="0"/>
              </a:rPr>
              <a:t>Depistat precoce şi tratat corespunzător, cancerul de sân are o rată de supraviețuire la 5 ani de 99%!</a:t>
            </a:r>
          </a:p>
          <a:p>
            <a:pPr marL="457200" indent="-457200" algn="just" fontAlgn="base">
              <a:spcBef>
                <a:spcPct val="0"/>
              </a:spcBef>
              <a:spcAft>
                <a:spcPct val="0"/>
              </a:spcAft>
              <a:buFontTx/>
              <a:buAutoNum type="arabicPeriod"/>
            </a:pPr>
            <a:endParaRPr lang="ro-RO" sz="2000" b="1" dirty="0">
              <a:cs typeface="Arial" pitchFamily="34" charset="0"/>
            </a:endParaRPr>
          </a:p>
          <a:p>
            <a:pPr marL="457200" indent="-457200" algn="just" fontAlgn="base">
              <a:spcBef>
                <a:spcPct val="0"/>
              </a:spcBef>
              <a:spcAft>
                <a:spcPct val="0"/>
              </a:spcAft>
              <a:buFontTx/>
              <a:buAutoNum type="arabicPeriod"/>
            </a:pPr>
            <a:r>
              <a:rPr lang="ro-RO" sz="2000" b="1" dirty="0">
                <a:cs typeface="Arial" pitchFamily="34" charset="0"/>
              </a:rPr>
              <a:t>Între 50-69 de ani, screening-ul la doi ani prin mamografie este o metodă sigură, non-invază și eficace pentru detectarea precoce a cancerului de sân.</a:t>
            </a:r>
          </a:p>
          <a:p>
            <a:pPr marL="457200" indent="-457200" algn="just" fontAlgn="base">
              <a:spcBef>
                <a:spcPct val="0"/>
              </a:spcBef>
              <a:spcAft>
                <a:spcPct val="0"/>
              </a:spcAft>
              <a:buFontTx/>
              <a:buAutoNum type="arabicPeriod"/>
            </a:pPr>
            <a:endParaRPr lang="ro-RO" sz="2000" b="1" dirty="0">
              <a:cs typeface="Arial" pitchFamily="34" charset="0"/>
            </a:endParaRPr>
          </a:p>
          <a:p>
            <a:pPr marL="457200" lvl="0" indent="-457200" algn="just" fontAlgn="base">
              <a:spcBef>
                <a:spcPct val="0"/>
              </a:spcBef>
              <a:spcAft>
                <a:spcPct val="0"/>
              </a:spcAft>
              <a:buAutoNum type="arabicPeriod"/>
            </a:pPr>
            <a:r>
              <a:rPr lang="ro-RO" sz="2000" b="1" dirty="0">
                <a:cs typeface="Arial" pitchFamily="34" charset="0"/>
              </a:rPr>
              <a:t>Detectarea precoce și tratamentul adecvat îmbunătățesc semnificativ supraviețuirea la femeile cu cancer de sân.</a:t>
            </a:r>
          </a:p>
          <a:p>
            <a:pPr marL="457200" lvl="0" indent="-457200" algn="just" fontAlgn="base">
              <a:spcBef>
                <a:spcPct val="0"/>
              </a:spcBef>
              <a:spcAft>
                <a:spcPct val="0"/>
              </a:spcAft>
              <a:buAutoNum type="arabicPeriod"/>
            </a:pPr>
            <a:endParaRPr lang="ro-RO" sz="2000" b="1" dirty="0">
              <a:cs typeface="Arial" pitchFamily="34" charset="0"/>
            </a:endParaRPr>
          </a:p>
          <a:p>
            <a:pPr marL="457200" lvl="0" indent="-457200" algn="just" fontAlgn="base">
              <a:spcBef>
                <a:spcPct val="0"/>
              </a:spcBef>
              <a:spcAft>
                <a:spcPct val="0"/>
              </a:spcAft>
              <a:buAutoNum type="arabicPeriod"/>
            </a:pPr>
            <a:endParaRPr lang="ro-RO" sz="2000" b="1" dirty="0">
              <a:cs typeface="Arial" pitchFamily="34" charset="0"/>
            </a:endParaRPr>
          </a:p>
          <a:p>
            <a:pPr marL="457200" lvl="0" indent="-457200" algn="just" fontAlgn="base">
              <a:spcBef>
                <a:spcPct val="0"/>
              </a:spcBef>
              <a:spcAft>
                <a:spcPct val="0"/>
              </a:spcAft>
              <a:buAutoNum type="arabicPeriod"/>
            </a:pPr>
            <a:r>
              <a:rPr lang="ro-RO" sz="2000" b="1" dirty="0">
                <a:cs typeface="Arial" pitchFamily="34" charset="0"/>
              </a:rPr>
              <a:t>Urmând un stil de viață favorabil sănătății, conform celor 12 recomandări ale Codului European împotriva cancerului, poți reduce semnificativ riscul de cancer. </a:t>
            </a:r>
          </a:p>
          <a:p>
            <a:pPr marL="457200" lvl="0" indent="-457200" algn="just" fontAlgn="base">
              <a:spcBef>
                <a:spcPct val="0"/>
              </a:spcBef>
              <a:spcAft>
                <a:spcPct val="0"/>
              </a:spcAft>
              <a:buAutoNum type="arabicPeriod"/>
            </a:pPr>
            <a:endParaRPr lang="ro-RO" sz="2000" b="1" dirty="0">
              <a:cs typeface="Arial" pitchFamily="34" charset="0"/>
            </a:endParaRPr>
          </a:p>
          <a:p>
            <a:pPr marL="457200" lvl="0" indent="-457200" algn="just" fontAlgn="base">
              <a:spcBef>
                <a:spcPct val="0"/>
              </a:spcBef>
              <a:spcAft>
                <a:spcPct val="0"/>
              </a:spcAft>
              <a:buAutoNum type="arabicPeriod"/>
            </a:pPr>
            <a:endParaRPr lang="ro-RO" sz="2000" b="1" dirty="0">
              <a:latin typeface="Arial Black" pitchFamily="34" charset="0"/>
              <a:cs typeface="Arial" pitchFamily="34" charset="0"/>
            </a:endParaRPr>
          </a:p>
          <a:p>
            <a:pPr marL="457200" lvl="0" indent="-457200" algn="just" fontAlgn="base">
              <a:spcBef>
                <a:spcPct val="0"/>
              </a:spcBef>
              <a:spcAft>
                <a:spcPct val="0"/>
              </a:spcAft>
              <a:buAutoNum type="arabicPeriod"/>
            </a:pPr>
            <a:endParaRPr lang="ro-RO" sz="2000" b="1" dirty="0">
              <a:latin typeface="Arial Black" pitchFamily="34" charset="0"/>
              <a:cs typeface="Arial" pitchFamily="34" charset="0"/>
            </a:endParaRPr>
          </a:p>
          <a:p>
            <a:pPr lvl="0" algn="just" fontAlgn="base">
              <a:spcBef>
                <a:spcPct val="0"/>
              </a:spcBef>
              <a:spcAft>
                <a:spcPct val="0"/>
              </a:spcAft>
            </a:pPr>
            <a:endParaRPr lang="ro-RO" sz="2000" b="1" dirty="0">
              <a:latin typeface="Arial Black" pitchFamily="34" charset="0"/>
              <a:cs typeface="Arial" pitchFamily="34" charset="0"/>
            </a:endParaRPr>
          </a:p>
        </p:txBody>
      </p:sp>
    </p:spTree>
    <p:extLst>
      <p:ext uri="{BB962C8B-B14F-4D97-AF65-F5344CB8AC3E}">
        <p14:creationId xmlns:p14="http://schemas.microsoft.com/office/powerpoint/2010/main" val="4071593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4" y="1676400"/>
            <a:ext cx="8229600" cy="685800"/>
          </a:xfrm>
        </p:spPr>
        <p:txBody>
          <a:bodyPr>
            <a:normAutofit/>
          </a:bodyPr>
          <a:lstStyle/>
          <a:p>
            <a:pPr algn="ctr">
              <a:buNone/>
              <a:defRPr/>
            </a:pPr>
            <a:r>
              <a:rPr lang="ro-RO" sz="3300" dirty="0">
                <a:solidFill>
                  <a:srgbClr val="B63C5C"/>
                </a:solidFill>
                <a:effectLst>
                  <a:outerShdw blurRad="38100" dist="38100" dir="2700000" algn="tl">
                    <a:srgbClr val="000000">
                      <a:alpha val="43137"/>
                    </a:srgbClr>
                  </a:outerShdw>
                </a:effectLst>
                <a:latin typeface="Arial Black" pitchFamily="34" charset="0"/>
              </a:rPr>
              <a:t>GRUPURILE ȚINTĂ</a:t>
            </a:r>
            <a:endParaRPr lang="en-US" dirty="0">
              <a:solidFill>
                <a:srgbClr val="B63C5C"/>
              </a:solidFill>
            </a:endParaRPr>
          </a:p>
        </p:txBody>
      </p:sp>
      <p:sp>
        <p:nvSpPr>
          <p:cNvPr id="12294" name="AutoShape 6"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6" name="AutoShape 8"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8" name="AutoShape 10" descr="Renuntarea la fumat duce la cresterea in greut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Rectangle 1"/>
          <p:cNvSpPr>
            <a:spLocks noChangeArrowheads="1"/>
          </p:cNvSpPr>
          <p:nvPr/>
        </p:nvSpPr>
        <p:spPr bwMode="auto">
          <a:xfrm>
            <a:off x="460374" y="2694801"/>
            <a:ext cx="8378825"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5750" indent="-285750"/>
            <a:r>
              <a:rPr lang="vi-VN" sz="2800" b="1" dirty="0">
                <a:latin typeface="Calibri" panose="020F0502020204030204" pitchFamily="34" charset="0"/>
                <a:cs typeface="Calibri" panose="020F0502020204030204" pitchFamily="34" charset="0"/>
              </a:rPr>
              <a:t>•	Femei cu vârsta 50</a:t>
            </a:r>
            <a:r>
              <a:rPr lang="ro-RO" sz="2800" b="1" dirty="0">
                <a:latin typeface="Calibri" panose="020F0502020204030204" pitchFamily="34" charset="0"/>
                <a:cs typeface="Calibri" panose="020F0502020204030204" pitchFamily="34" charset="0"/>
              </a:rPr>
              <a:t>-69</a:t>
            </a:r>
            <a:r>
              <a:rPr lang="vi-VN" sz="2800" b="1" dirty="0">
                <a:latin typeface="Calibri" panose="020F0502020204030204" pitchFamily="34" charset="0"/>
                <a:cs typeface="Calibri" panose="020F0502020204030204" pitchFamily="34" charset="0"/>
              </a:rPr>
              <a:t> de ani</a:t>
            </a:r>
          </a:p>
          <a:p>
            <a:pPr marL="285750" indent="-285750"/>
            <a:r>
              <a:rPr lang="vi-VN" sz="2800" b="1" dirty="0">
                <a:latin typeface="Calibri" panose="020F0502020204030204" pitchFamily="34" charset="0"/>
                <a:cs typeface="Calibri" panose="020F0502020204030204" pitchFamily="34" charset="0"/>
              </a:rPr>
              <a:t>•	Profesioniști din sistemul de sănătate</a:t>
            </a:r>
            <a:endParaRPr lang="ro-RO" sz="2800" b="1" dirty="0">
              <a:latin typeface="Calibri" panose="020F0502020204030204" pitchFamily="34" charset="0"/>
              <a:cs typeface="Calibri" panose="020F0502020204030204" pitchFamily="34" charset="0"/>
            </a:endParaRPr>
          </a:p>
          <a:p>
            <a:pPr marL="285750" indent="-285750"/>
            <a:r>
              <a:rPr lang="vi-VN" sz="2800" b="1" dirty="0">
                <a:latin typeface="Calibri" panose="020F0502020204030204" pitchFamily="34" charset="0"/>
                <a:cs typeface="Calibri" panose="020F0502020204030204" pitchFamily="34" charset="0"/>
              </a:rPr>
              <a:t>• Populaţia generală</a:t>
            </a:r>
          </a:p>
        </p:txBody>
      </p:sp>
    </p:spTree>
    <p:extLst>
      <p:ext uri="{BB962C8B-B14F-4D97-AF65-F5344CB8AC3E}">
        <p14:creationId xmlns:p14="http://schemas.microsoft.com/office/powerpoint/2010/main" val="4071593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419099" y="1828800"/>
            <a:ext cx="8305800" cy="4724400"/>
          </a:xfrm>
        </p:spPr>
        <p:txBody>
          <a:bodyPr>
            <a:normAutofit/>
          </a:bodyPr>
          <a:lstStyle/>
          <a:p>
            <a:pPr marL="173038" lvl="1" indent="-173038" algn="just">
              <a:spcAft>
                <a:spcPts val="600"/>
              </a:spcAft>
              <a:buClr>
                <a:schemeClr val="accent2">
                  <a:lumMod val="60000"/>
                  <a:lumOff val="40000"/>
                </a:schemeClr>
              </a:buClr>
              <a:buFont typeface="Arial" pitchFamily="34" charset="0"/>
              <a:buChar char="•"/>
              <a:defRPr/>
            </a:pPr>
            <a:r>
              <a:rPr lang="ro-RO" altLang="ro-RO" sz="2000" b="1" dirty="0">
                <a:latin typeface="Calibri" pitchFamily="34" charset="0"/>
                <a:cs typeface="Times New Roman" pitchFamily="18" charset="0"/>
              </a:rPr>
              <a:t>Iluminarea în culoarea roz a clădirilor organizatoare/partenere</a:t>
            </a:r>
          </a:p>
          <a:p>
            <a:pPr marL="173038" lvl="1" indent="-173038" algn="just">
              <a:spcAft>
                <a:spcPts val="600"/>
              </a:spcAft>
              <a:buClr>
                <a:schemeClr val="accent2">
                  <a:lumMod val="60000"/>
                  <a:lumOff val="40000"/>
                </a:schemeClr>
              </a:buClr>
              <a:buFont typeface="Arial" pitchFamily="34" charset="0"/>
              <a:buChar char="•"/>
              <a:defRPr/>
            </a:pPr>
            <a:r>
              <a:rPr lang="ro-RO" altLang="ro-RO" sz="2000" b="1" dirty="0">
                <a:latin typeface="Calibri" pitchFamily="34" charset="0"/>
                <a:cs typeface="Times New Roman" pitchFamily="18" charset="0"/>
              </a:rPr>
              <a:t>Angajarea suportului politic și administrativ local/județean pentru desfășurarea campaniei</a:t>
            </a:r>
          </a:p>
          <a:p>
            <a:pPr marL="173038" lvl="1" indent="-173038" algn="just">
              <a:spcAft>
                <a:spcPts val="600"/>
              </a:spcAft>
              <a:buClr>
                <a:schemeClr val="accent2">
                  <a:lumMod val="60000"/>
                  <a:lumOff val="40000"/>
                </a:schemeClr>
              </a:buClr>
              <a:buFont typeface="Arial" pitchFamily="34" charset="0"/>
              <a:buChar char="•"/>
              <a:defRPr/>
            </a:pPr>
            <a:r>
              <a:rPr lang="ro-RO" altLang="ro-RO" sz="2000" b="1" dirty="0">
                <a:latin typeface="Calibri" pitchFamily="34" charset="0"/>
                <a:cs typeface="Times New Roman" pitchFamily="18" charset="0"/>
              </a:rPr>
              <a:t>Prelegeri tematice în cadrul instituțiilor publice/companiilor private</a:t>
            </a:r>
          </a:p>
          <a:p>
            <a:pPr marL="173038" lvl="1" indent="-173038" algn="just">
              <a:spcAft>
                <a:spcPts val="600"/>
              </a:spcAft>
              <a:buClr>
                <a:schemeClr val="accent2">
                  <a:lumMod val="60000"/>
                  <a:lumOff val="40000"/>
                </a:schemeClr>
              </a:buClr>
              <a:buFont typeface="Arial" pitchFamily="34" charset="0"/>
              <a:buChar char="•"/>
              <a:defRPr/>
            </a:pPr>
            <a:r>
              <a:rPr lang="ro-RO" altLang="ro-RO" sz="2000" b="1" dirty="0">
                <a:latin typeface="Calibri" pitchFamily="34" charset="0"/>
                <a:cs typeface="Times New Roman" pitchFamily="18" charset="0"/>
              </a:rPr>
              <a:t>Difuzarea de informaţii referitoare la tema în cauză, pe website-ul instituţiei sau pe paginile de social media</a:t>
            </a:r>
            <a:endParaRPr lang="en-US" altLang="ro-RO" sz="2000" b="1" dirty="0">
              <a:latin typeface="Calibri" pitchFamily="34" charset="0"/>
              <a:cs typeface="Times New Roman" pitchFamily="18" charset="0"/>
            </a:endParaRPr>
          </a:p>
          <a:p>
            <a:pPr marL="173038" lvl="1" indent="-173038" algn="just">
              <a:spcAft>
                <a:spcPts val="600"/>
              </a:spcAft>
              <a:buClr>
                <a:schemeClr val="accent2">
                  <a:lumMod val="60000"/>
                  <a:lumOff val="40000"/>
                </a:schemeClr>
              </a:buClr>
              <a:buFont typeface="Arial" pitchFamily="34" charset="0"/>
              <a:buChar char="•"/>
              <a:defRPr/>
            </a:pPr>
            <a:r>
              <a:rPr lang="ro-RO" altLang="ro-RO" sz="2000" b="1" dirty="0">
                <a:latin typeface="Calibri" pitchFamily="34" charset="0"/>
                <a:cs typeface="Times New Roman" pitchFamily="18" charset="0"/>
              </a:rPr>
              <a:t>P</a:t>
            </a:r>
            <a:r>
              <a:rPr lang="it-IT" altLang="ro-RO" sz="2000" b="1" dirty="0">
                <a:latin typeface="Calibri" pitchFamily="34" charset="0"/>
                <a:cs typeface="Times New Roman" pitchFamily="18" charset="0"/>
              </a:rPr>
              <a:t>ublicarea de articole în presa scrisă şi </a:t>
            </a:r>
            <a:r>
              <a:rPr lang="ro-RO" altLang="ro-RO" sz="2000" b="1" dirty="0">
                <a:latin typeface="Calibri" pitchFamily="34" charset="0"/>
                <a:cs typeface="Times New Roman" pitchFamily="18" charset="0"/>
              </a:rPr>
              <a:t>participarea la </a:t>
            </a:r>
            <a:r>
              <a:rPr lang="it-IT" altLang="ro-RO" sz="2000" b="1" dirty="0">
                <a:latin typeface="Calibri" pitchFamily="34" charset="0"/>
                <a:cs typeface="Times New Roman" pitchFamily="18" charset="0"/>
              </a:rPr>
              <a:t>emisiuni TV şi/sau radio</a:t>
            </a:r>
            <a:endParaRPr lang="ro-RO" altLang="ro-RO" sz="2000" b="1" dirty="0">
              <a:latin typeface="Calibri" pitchFamily="34" charset="0"/>
              <a:cs typeface="Times New Roman" pitchFamily="18" charset="0"/>
            </a:endParaRPr>
          </a:p>
          <a:p>
            <a:pPr marL="0" lvl="1" indent="0" algn="just">
              <a:spcAft>
                <a:spcPts val="600"/>
              </a:spcAft>
              <a:buNone/>
              <a:defRPr/>
            </a:pPr>
            <a:endParaRPr lang="en-US" altLang="ro-RO" sz="2000" dirty="0">
              <a:solidFill>
                <a:srgbClr val="002060"/>
              </a:solidFill>
              <a:latin typeface="Arial Black" pitchFamily="34" charset="0"/>
              <a:cs typeface="Helvetica" pitchFamily="34" charset="0"/>
            </a:endParaRPr>
          </a:p>
        </p:txBody>
      </p:sp>
      <p:sp>
        <p:nvSpPr>
          <p:cNvPr id="7" name="Rectangle 6"/>
          <p:cNvSpPr/>
          <p:nvPr/>
        </p:nvSpPr>
        <p:spPr>
          <a:xfrm>
            <a:off x="705300" y="914400"/>
            <a:ext cx="7733399" cy="523220"/>
          </a:xfrm>
          <a:prstGeom prst="rect">
            <a:avLst/>
          </a:prstGeom>
        </p:spPr>
        <p:txBody>
          <a:bodyPr wrap="none">
            <a:spAutoFit/>
          </a:bodyPr>
          <a:lstStyle/>
          <a:p>
            <a:pPr>
              <a:buClr>
                <a:schemeClr val="tx1"/>
              </a:buClr>
            </a:pPr>
            <a:r>
              <a:rPr lang="ro-RO" sz="2800" dirty="0">
                <a:solidFill>
                  <a:srgbClr val="B63C5C"/>
                </a:solidFill>
                <a:effectLst>
                  <a:outerShdw blurRad="38100" dist="38100" dir="2700000" algn="tl">
                    <a:srgbClr val="000000">
                      <a:alpha val="43137"/>
                    </a:srgbClr>
                  </a:outerShdw>
                </a:effectLst>
                <a:latin typeface="Arial Black" pitchFamily="34" charset="0"/>
              </a:rPr>
              <a:t>ACTIVITĂŢI POSIBILE</a:t>
            </a:r>
            <a:r>
              <a:rPr lang="ro-RO" sz="2800" noProof="1">
                <a:solidFill>
                  <a:srgbClr val="B63C5C"/>
                </a:solidFill>
                <a:effectLst>
                  <a:outerShdw blurRad="38100" dist="38100" dir="2700000" algn="tl">
                    <a:srgbClr val="000000">
                      <a:alpha val="43137"/>
                    </a:srgbClr>
                  </a:outerShdw>
                </a:effectLst>
                <a:latin typeface="Arial Black" pitchFamily="34" charset="0"/>
              </a:rPr>
              <a:t> ÎN CADRUL </a:t>
            </a:r>
            <a:r>
              <a:rPr lang="en-US" sz="2800" noProof="1">
                <a:solidFill>
                  <a:srgbClr val="B63C5C"/>
                </a:solidFill>
                <a:effectLst>
                  <a:outerShdw blurRad="38100" dist="38100" dir="2700000" algn="tl">
                    <a:srgbClr val="000000">
                      <a:alpha val="43137"/>
                    </a:srgbClr>
                  </a:outerShdw>
                </a:effectLst>
                <a:latin typeface="Arial Black" pitchFamily="34" charset="0"/>
              </a:rPr>
              <a:t>DSP</a:t>
            </a:r>
            <a:endParaRPr lang="ro-RO" sz="2800" dirty="0">
              <a:solidFill>
                <a:srgbClr val="B63C5C"/>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304800" y="1676400"/>
            <a:ext cx="8305800" cy="4724400"/>
          </a:xfrm>
        </p:spPr>
        <p:txBody>
          <a:bodyPr>
            <a:normAutofit/>
          </a:bodyPr>
          <a:lstStyle/>
          <a:p>
            <a:pPr marL="0" lvl="1" indent="0" algn="just">
              <a:spcAft>
                <a:spcPts val="600"/>
              </a:spcAft>
              <a:buClr>
                <a:srgbClr val="B63C5C"/>
              </a:buClr>
              <a:buNone/>
              <a:defRPr/>
            </a:pPr>
            <a:r>
              <a:rPr lang="ro-RO" altLang="ro-RO" sz="2000" b="1" dirty="0">
                <a:cs typeface="Helvetica" pitchFamily="34" charset="0"/>
              </a:rPr>
              <a:t>Distribuirea materialelor de promovare elaborate în cadrul campaniei:</a:t>
            </a:r>
          </a:p>
          <a:p>
            <a:pPr marL="342900" lvl="1" indent="-342900" algn="just">
              <a:spcAft>
                <a:spcPts val="600"/>
              </a:spcAft>
              <a:buClr>
                <a:srgbClr val="B63C5C"/>
              </a:buClr>
              <a:defRPr/>
            </a:pPr>
            <a:r>
              <a:rPr lang="ro-RO" altLang="ro-RO" sz="2000" b="1" dirty="0">
                <a:cs typeface="Helvetica" pitchFamily="34" charset="0"/>
              </a:rPr>
              <a:t>Infografic –</a:t>
            </a:r>
            <a:r>
              <a:rPr lang="en-US" altLang="ro-RO" sz="2000" b="1" dirty="0">
                <a:cs typeface="Helvetica" pitchFamily="34" charset="0"/>
              </a:rPr>
              <a:t> 10 </a:t>
            </a:r>
            <a:r>
              <a:rPr lang="en-US" altLang="ro-RO" sz="2000" b="1" dirty="0" err="1">
                <a:cs typeface="Helvetica" pitchFamily="34" charset="0"/>
              </a:rPr>
              <a:t>pași</a:t>
            </a:r>
            <a:r>
              <a:rPr lang="en-US" altLang="ro-RO" sz="2000" b="1" dirty="0">
                <a:cs typeface="Helvetica" pitchFamily="34" charset="0"/>
              </a:rPr>
              <a:t> </a:t>
            </a:r>
            <a:r>
              <a:rPr lang="en-US" altLang="ro-RO" sz="2000" b="1" dirty="0" err="1">
                <a:cs typeface="Helvetica" pitchFamily="34" charset="0"/>
              </a:rPr>
              <a:t>pentru</a:t>
            </a:r>
            <a:r>
              <a:rPr lang="en-US" altLang="ro-RO" sz="2000" b="1" dirty="0">
                <a:cs typeface="Helvetica" pitchFamily="34" charset="0"/>
              </a:rPr>
              <a:t> a reduce </a:t>
            </a:r>
            <a:r>
              <a:rPr lang="en-US" altLang="ro-RO" sz="2000" b="1" dirty="0" err="1">
                <a:cs typeface="Helvetica" pitchFamily="34" charset="0"/>
              </a:rPr>
              <a:t>riscul</a:t>
            </a:r>
            <a:r>
              <a:rPr lang="en-US" altLang="ro-RO" sz="2000" b="1" dirty="0">
                <a:cs typeface="Helvetica" pitchFamily="34" charset="0"/>
              </a:rPr>
              <a:t> de cancer la </a:t>
            </a:r>
            <a:r>
              <a:rPr lang="en-US" altLang="ro-RO" sz="2000" b="1" dirty="0" err="1">
                <a:cs typeface="Helvetica" pitchFamily="34" charset="0"/>
              </a:rPr>
              <a:t>sân</a:t>
            </a:r>
            <a:endParaRPr lang="en-US" altLang="ro-RO" sz="2000" b="1" dirty="0">
              <a:cs typeface="Helvetica" pitchFamily="34" charset="0"/>
            </a:endParaRPr>
          </a:p>
          <a:p>
            <a:pPr marL="342900" lvl="1" indent="-342900" algn="just">
              <a:spcAft>
                <a:spcPts val="600"/>
              </a:spcAft>
              <a:buClr>
                <a:srgbClr val="B63C5C"/>
              </a:buClr>
              <a:defRPr/>
            </a:pPr>
            <a:r>
              <a:rPr lang="ro-RO" altLang="ro-RO" sz="2000" b="1" dirty="0">
                <a:cs typeface="Helvetica" pitchFamily="34" charset="0"/>
              </a:rPr>
              <a:t>Infografic – Cancerul de sân - diagnostic și tratament</a:t>
            </a:r>
          </a:p>
          <a:p>
            <a:pPr marL="342900" lvl="1" indent="-342900" algn="just">
              <a:spcAft>
                <a:spcPts val="600"/>
              </a:spcAft>
              <a:buClr>
                <a:srgbClr val="B63C5C"/>
              </a:buClr>
              <a:defRPr/>
            </a:pPr>
            <a:r>
              <a:rPr lang="ro-RO" altLang="ro-RO" sz="2000" b="1" dirty="0">
                <a:cs typeface="Helvetica" pitchFamily="34" charset="0"/>
              </a:rPr>
              <a:t>Infografic Codul European de luptă împotriva cancerului</a:t>
            </a:r>
            <a:endParaRPr lang="en-US" altLang="ro-RO" sz="2000" b="1" dirty="0">
              <a:cs typeface="Helvetica" pitchFamily="34" charset="0"/>
            </a:endParaRPr>
          </a:p>
          <a:p>
            <a:pPr marL="342900" lvl="1" indent="-342900" algn="just">
              <a:spcAft>
                <a:spcPts val="600"/>
              </a:spcAft>
              <a:buClr>
                <a:srgbClr val="B63C5C"/>
              </a:buClr>
              <a:defRPr/>
            </a:pPr>
            <a:r>
              <a:rPr lang="en-US" altLang="ro-RO" sz="2000" b="1" dirty="0">
                <a:cs typeface="Helvetica" pitchFamily="34" charset="0"/>
              </a:rPr>
              <a:t>Poster</a:t>
            </a:r>
            <a:r>
              <a:rPr lang="ro-RO" altLang="ro-RO" sz="2000" b="1" dirty="0">
                <a:cs typeface="Helvetica" pitchFamily="34" charset="0"/>
              </a:rPr>
              <a:t> – </a:t>
            </a:r>
            <a:r>
              <a:rPr lang="pt-BR" altLang="ro-RO" sz="2000" b="1" dirty="0">
                <a:cs typeface="Helvetica" pitchFamily="34" charset="0"/>
              </a:rPr>
              <a:t>Scăderea ricului de apariție a cancerului mamar</a:t>
            </a:r>
            <a:endParaRPr lang="en-US" altLang="ro-RO" sz="2000" b="1" dirty="0">
              <a:cs typeface="Helvetica" pitchFamily="34" charset="0"/>
            </a:endParaRPr>
          </a:p>
          <a:p>
            <a:pPr marL="342900" lvl="1" indent="-342900" algn="just">
              <a:spcAft>
                <a:spcPts val="600"/>
              </a:spcAft>
              <a:buClr>
                <a:srgbClr val="B63C5C"/>
              </a:buClr>
              <a:defRPr/>
            </a:pPr>
            <a:r>
              <a:rPr lang="en-US" altLang="ro-RO" sz="2000" b="1" dirty="0">
                <a:cs typeface="Helvetica" pitchFamily="34" charset="0"/>
              </a:rPr>
              <a:t>Poster – </a:t>
            </a:r>
            <a:r>
              <a:rPr lang="en-US" altLang="ro-RO" sz="2000" b="1" dirty="0" err="1">
                <a:cs typeface="Helvetica" pitchFamily="34" charset="0"/>
              </a:rPr>
              <a:t>Recomand</a:t>
            </a:r>
            <a:r>
              <a:rPr lang="ro-RO" altLang="ro-RO" sz="2000" b="1" dirty="0">
                <a:cs typeface="Helvetica" pitchFamily="34" charset="0"/>
              </a:rPr>
              <a:t>ă</a:t>
            </a:r>
            <a:r>
              <a:rPr lang="en-US" altLang="ro-RO" sz="2000" b="1" dirty="0" err="1">
                <a:cs typeface="Helvetica" pitchFamily="34" charset="0"/>
              </a:rPr>
              <a:t>ri</a:t>
            </a:r>
            <a:r>
              <a:rPr lang="en-US" altLang="ro-RO" sz="2000" b="1" dirty="0">
                <a:cs typeface="Helvetica" pitchFamily="34" charset="0"/>
              </a:rPr>
              <a:t> </a:t>
            </a:r>
            <a:r>
              <a:rPr lang="en-US" altLang="ro-RO" sz="2000" b="1" dirty="0" err="1">
                <a:cs typeface="Helvetica" pitchFamily="34" charset="0"/>
              </a:rPr>
              <a:t>privind</a:t>
            </a:r>
            <a:r>
              <a:rPr lang="en-US" altLang="ro-RO" sz="2000" b="1" dirty="0">
                <a:cs typeface="Helvetica" pitchFamily="34" charset="0"/>
              </a:rPr>
              <a:t> </a:t>
            </a:r>
            <a:r>
              <a:rPr lang="ro-RO" altLang="ro-RO" sz="2000" b="1" dirty="0">
                <a:cs typeface="Helvetica" pitchFamily="34" charset="0"/>
              </a:rPr>
              <a:t>s</a:t>
            </a:r>
            <a:r>
              <a:rPr lang="pt-BR" altLang="ro-RO" sz="2000" b="1" dirty="0">
                <a:cs typeface="Helvetica" pitchFamily="34" charset="0"/>
              </a:rPr>
              <a:t>căderea ricului de apariție a cancerului mamar</a:t>
            </a:r>
            <a:endParaRPr lang="en-US" altLang="ro-RO" sz="2000" b="1" dirty="0">
              <a:cs typeface="Helvetica" pitchFamily="34" charset="0"/>
            </a:endParaRPr>
          </a:p>
          <a:p>
            <a:pPr marL="342900" lvl="1" indent="-342900" algn="just">
              <a:spcAft>
                <a:spcPts val="600"/>
              </a:spcAft>
              <a:buClr>
                <a:srgbClr val="B63C5C"/>
              </a:buClr>
              <a:defRPr/>
            </a:pPr>
            <a:r>
              <a:rPr lang="en-US" altLang="ro-RO" sz="2000" b="1" dirty="0">
                <a:cs typeface="Helvetica" pitchFamily="34" charset="0"/>
              </a:rPr>
              <a:t>Flyer</a:t>
            </a:r>
            <a:r>
              <a:rPr lang="ro-RO" altLang="ro-RO" sz="2000" b="1" dirty="0">
                <a:cs typeface="Helvetica" pitchFamily="34" charset="0"/>
              </a:rPr>
              <a:t> </a:t>
            </a:r>
          </a:p>
          <a:p>
            <a:pPr marL="342900" lvl="1" indent="-342900" algn="just">
              <a:spcAft>
                <a:spcPts val="600"/>
              </a:spcAft>
              <a:buClr>
                <a:srgbClr val="B63C5C"/>
              </a:buClr>
              <a:defRPr/>
            </a:pPr>
            <a:r>
              <a:rPr lang="ro-RO" altLang="ro-RO" sz="2000" b="1" dirty="0">
                <a:cs typeface="Helvetica" pitchFamily="34" charset="0"/>
              </a:rPr>
              <a:t>Pliant</a:t>
            </a:r>
          </a:p>
          <a:p>
            <a:pPr marL="342900" lvl="1" indent="-342900" algn="just">
              <a:spcAft>
                <a:spcPts val="600"/>
              </a:spcAft>
              <a:buClr>
                <a:srgbClr val="B63C5C"/>
              </a:buClr>
              <a:defRPr/>
            </a:pPr>
            <a:r>
              <a:rPr lang="ro-RO" altLang="ro-RO" sz="2000" b="1" dirty="0">
                <a:cs typeface="Helvetica" pitchFamily="34" charset="0"/>
              </a:rPr>
              <a:t>Proiect informare campanie: LUNA INTERNAȚIONALĂ DE CONȘTIENTIZARE A CANCERULUI DE SÂN – OCTOMBRIE 2023</a:t>
            </a:r>
          </a:p>
          <a:p>
            <a:pPr marL="342900" lvl="1" indent="-342900" algn="just">
              <a:spcAft>
                <a:spcPts val="600"/>
              </a:spcAft>
              <a:buClr>
                <a:schemeClr val="accent2">
                  <a:lumMod val="60000"/>
                  <a:lumOff val="40000"/>
                </a:schemeClr>
              </a:buClr>
              <a:buFont typeface="Arial" pitchFamily="34" charset="0"/>
              <a:buChar char="•"/>
              <a:defRPr/>
            </a:pPr>
            <a:endParaRPr lang="ro-RO" altLang="ro-RO" sz="2000" dirty="0">
              <a:solidFill>
                <a:srgbClr val="002060"/>
              </a:solidFill>
              <a:latin typeface="Arial Black" pitchFamily="34" charset="0"/>
              <a:cs typeface="Helvetica" pitchFamily="34" charset="0"/>
            </a:endParaRPr>
          </a:p>
          <a:p>
            <a:pPr marL="0" lvl="1" indent="0" algn="just">
              <a:spcAft>
                <a:spcPts val="600"/>
              </a:spcAft>
              <a:buNone/>
              <a:defRPr/>
            </a:pPr>
            <a:endParaRPr lang="ro-RO" altLang="ro-RO" sz="2000" dirty="0">
              <a:solidFill>
                <a:srgbClr val="002060"/>
              </a:solidFill>
              <a:latin typeface="Arial Black" pitchFamily="34" charset="0"/>
              <a:cs typeface="Helvetica" pitchFamily="34" charset="0"/>
            </a:endParaRPr>
          </a:p>
          <a:p>
            <a:pPr marL="0" lvl="1" indent="0" algn="just">
              <a:spcAft>
                <a:spcPts val="600"/>
              </a:spcAft>
              <a:buNone/>
              <a:defRPr/>
            </a:pPr>
            <a:endParaRPr lang="en-US" altLang="ro-RO" sz="2000" dirty="0">
              <a:solidFill>
                <a:srgbClr val="002060"/>
              </a:solidFill>
              <a:latin typeface="Arial Black" pitchFamily="34" charset="0"/>
              <a:cs typeface="Helvetica" pitchFamily="34" charset="0"/>
            </a:endParaRPr>
          </a:p>
        </p:txBody>
      </p:sp>
      <p:sp>
        <p:nvSpPr>
          <p:cNvPr id="7" name="Rectangle 6"/>
          <p:cNvSpPr/>
          <p:nvPr/>
        </p:nvSpPr>
        <p:spPr>
          <a:xfrm>
            <a:off x="304800" y="990600"/>
            <a:ext cx="7733399" cy="523220"/>
          </a:xfrm>
          <a:prstGeom prst="rect">
            <a:avLst/>
          </a:prstGeom>
        </p:spPr>
        <p:txBody>
          <a:bodyPr wrap="none">
            <a:spAutoFit/>
          </a:bodyPr>
          <a:lstStyle/>
          <a:p>
            <a:pPr>
              <a:buClr>
                <a:schemeClr val="tx1"/>
              </a:buClr>
            </a:pPr>
            <a:r>
              <a:rPr lang="ro-RO" sz="2800" dirty="0">
                <a:solidFill>
                  <a:srgbClr val="B63C5C"/>
                </a:solidFill>
                <a:effectLst>
                  <a:outerShdw blurRad="38100" dist="38100" dir="2700000" algn="tl">
                    <a:srgbClr val="000000">
                      <a:alpha val="43137"/>
                    </a:srgbClr>
                  </a:outerShdw>
                </a:effectLst>
                <a:latin typeface="Arial Black" pitchFamily="34" charset="0"/>
              </a:rPr>
              <a:t>ACTIVITĂŢI POSIBILE</a:t>
            </a:r>
            <a:r>
              <a:rPr lang="ro-RO" sz="2800" noProof="1">
                <a:solidFill>
                  <a:srgbClr val="B63C5C"/>
                </a:solidFill>
                <a:effectLst>
                  <a:outerShdw blurRad="38100" dist="38100" dir="2700000" algn="tl">
                    <a:srgbClr val="000000">
                      <a:alpha val="43137"/>
                    </a:srgbClr>
                  </a:outerShdw>
                </a:effectLst>
                <a:latin typeface="Arial Black" pitchFamily="34" charset="0"/>
              </a:rPr>
              <a:t> ÎN CADRUL </a:t>
            </a:r>
            <a:r>
              <a:rPr lang="en-US" sz="2800" noProof="1">
                <a:solidFill>
                  <a:srgbClr val="B63C5C"/>
                </a:solidFill>
                <a:effectLst>
                  <a:outerShdw blurRad="38100" dist="38100" dir="2700000" algn="tl">
                    <a:srgbClr val="000000">
                      <a:alpha val="43137"/>
                    </a:srgbClr>
                  </a:outerShdw>
                </a:effectLst>
                <a:latin typeface="Arial Black" pitchFamily="34" charset="0"/>
              </a:rPr>
              <a:t>DSP</a:t>
            </a:r>
            <a:endParaRPr lang="ro-RO" sz="2800" dirty="0">
              <a:solidFill>
                <a:srgbClr val="B63C5C"/>
              </a:solidFill>
              <a:effectLst>
                <a:outerShdw blurRad="38100" dist="38100" dir="2700000" algn="tl">
                  <a:srgbClr val="000000">
                    <a:alpha val="43137"/>
                  </a:srgbClr>
                </a:outerShdw>
              </a:effectLst>
              <a:latin typeface="Arial Black" pitchFamily="34" charset="0"/>
            </a:endParaRPr>
          </a:p>
        </p:txBody>
      </p:sp>
    </p:spTree>
    <p:extLst>
      <p:ext uri="{BB962C8B-B14F-4D97-AF65-F5344CB8AC3E}">
        <p14:creationId xmlns:p14="http://schemas.microsoft.com/office/powerpoint/2010/main" val="3846476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381000" y="1600200"/>
            <a:ext cx="8305800" cy="3581400"/>
          </a:xfrm>
        </p:spPr>
        <p:txBody>
          <a:bodyPr>
            <a:normAutofit/>
          </a:bodyPr>
          <a:lstStyle/>
          <a:p>
            <a:pPr marL="173038" lvl="1" indent="-173038" algn="just">
              <a:spcAft>
                <a:spcPts val="600"/>
              </a:spcAft>
              <a:buClr>
                <a:srgbClr val="B63C5C"/>
              </a:buClr>
              <a:buFont typeface="Arial" pitchFamily="34" charset="0"/>
              <a:buChar char="•"/>
              <a:defRPr/>
            </a:pPr>
            <a:r>
              <a:rPr lang="vi-VN" altLang="ro-RO" sz="2000" b="1" dirty="0">
                <a:latin typeface="Calibri" pitchFamily="34" charset="0"/>
                <a:cs typeface="Times New Roman" pitchFamily="18" charset="0"/>
              </a:rPr>
              <a:t>Direcţiile de Sănătate Publică Judeţene</a:t>
            </a:r>
          </a:p>
          <a:p>
            <a:pPr marL="173038" lvl="1" indent="-173038" algn="just">
              <a:spcAft>
                <a:spcPts val="600"/>
              </a:spcAft>
              <a:buClr>
                <a:srgbClr val="B63C5C"/>
              </a:buClr>
              <a:buFont typeface="Arial" pitchFamily="34" charset="0"/>
              <a:buChar char="•"/>
              <a:defRPr/>
            </a:pPr>
            <a:r>
              <a:rPr lang="vi-VN" altLang="ro-RO" sz="2000" b="1" dirty="0">
                <a:latin typeface="Calibri" pitchFamily="34" charset="0"/>
                <a:cs typeface="Times New Roman" pitchFamily="18" charset="0"/>
              </a:rPr>
              <a:t>Organizaţii nonguvernamentale</a:t>
            </a:r>
          </a:p>
          <a:p>
            <a:pPr marL="173038" lvl="1" indent="-173038" algn="just">
              <a:spcAft>
                <a:spcPts val="600"/>
              </a:spcAft>
              <a:buClr>
                <a:srgbClr val="B63C5C"/>
              </a:buClr>
              <a:buFont typeface="Arial" pitchFamily="34" charset="0"/>
              <a:buChar char="•"/>
              <a:defRPr/>
            </a:pPr>
            <a:r>
              <a:rPr lang="vi-VN" altLang="ro-RO" sz="2000" b="1" dirty="0">
                <a:latin typeface="Calibri" pitchFamily="34" charset="0"/>
                <a:cs typeface="Times New Roman" pitchFamily="18" charset="0"/>
              </a:rPr>
              <a:t>Cabinete ale medicilor de familie şi medici de la cabinete de medicină şcolară</a:t>
            </a:r>
          </a:p>
          <a:p>
            <a:pPr marL="173038" lvl="1" indent="-173038" algn="just">
              <a:spcAft>
                <a:spcPts val="600"/>
              </a:spcAft>
              <a:buClr>
                <a:srgbClr val="B63C5C"/>
              </a:buClr>
              <a:buFont typeface="Arial" pitchFamily="34" charset="0"/>
              <a:buChar char="•"/>
              <a:defRPr/>
            </a:pPr>
            <a:r>
              <a:rPr lang="vi-VN" altLang="ro-RO" sz="2000" b="1" dirty="0">
                <a:latin typeface="Calibri" pitchFamily="34" charset="0"/>
                <a:cs typeface="Times New Roman" pitchFamily="18" charset="0"/>
              </a:rPr>
              <a:t>Mass-media scrisă şi audio-vizuală</a:t>
            </a:r>
          </a:p>
          <a:p>
            <a:pPr marL="173038" lvl="1" indent="-173038" algn="just">
              <a:spcAft>
                <a:spcPts val="600"/>
              </a:spcAft>
              <a:buClr>
                <a:srgbClr val="B63C5C"/>
              </a:buClr>
              <a:buFont typeface="Arial" pitchFamily="34" charset="0"/>
              <a:buChar char="•"/>
              <a:defRPr/>
            </a:pPr>
            <a:r>
              <a:rPr lang="ro-RO" altLang="ro-RO" sz="2000" b="1" dirty="0">
                <a:latin typeface="Calibri" pitchFamily="34" charset="0"/>
                <a:cs typeface="Times New Roman" pitchFamily="18" charset="0"/>
              </a:rPr>
              <a:t>Asociații de pacienți</a:t>
            </a:r>
          </a:p>
          <a:p>
            <a:pPr marL="173038" lvl="1" indent="-173038" algn="just">
              <a:spcAft>
                <a:spcPts val="600"/>
              </a:spcAft>
              <a:buClr>
                <a:srgbClr val="B63C5C"/>
              </a:buClr>
              <a:buFont typeface="Arial" pitchFamily="34" charset="0"/>
              <a:buChar char="•"/>
              <a:defRPr/>
            </a:pPr>
            <a:r>
              <a:rPr lang="vi-VN" altLang="ro-RO" sz="2000" b="1" dirty="0">
                <a:latin typeface="Calibri" pitchFamily="34" charset="0"/>
                <a:cs typeface="Times New Roman" pitchFamily="18" charset="0"/>
              </a:rPr>
              <a:t>Organizaţii de voluntari</a:t>
            </a:r>
          </a:p>
          <a:p>
            <a:pPr marL="0" lvl="1" indent="0" algn="just">
              <a:spcAft>
                <a:spcPts val="600"/>
              </a:spcAft>
              <a:buNone/>
              <a:defRPr/>
            </a:pPr>
            <a:endParaRPr lang="en-US" altLang="ro-RO" sz="2000" dirty="0">
              <a:solidFill>
                <a:srgbClr val="002060"/>
              </a:solidFill>
              <a:latin typeface="Arial Black" pitchFamily="34" charset="0"/>
              <a:cs typeface="Helvetica" pitchFamily="34" charset="0"/>
            </a:endParaRPr>
          </a:p>
        </p:txBody>
      </p:sp>
      <p:sp>
        <p:nvSpPr>
          <p:cNvPr id="7" name="Rectangle 6"/>
          <p:cNvSpPr/>
          <p:nvPr/>
        </p:nvSpPr>
        <p:spPr>
          <a:xfrm>
            <a:off x="1295400" y="916747"/>
            <a:ext cx="6400800" cy="584775"/>
          </a:xfrm>
          <a:prstGeom prst="rect">
            <a:avLst/>
          </a:prstGeom>
        </p:spPr>
        <p:txBody>
          <a:bodyPr wrap="square">
            <a:spAutoFit/>
          </a:bodyPr>
          <a:lstStyle/>
          <a:p>
            <a:pPr algn="ctr">
              <a:buClr>
                <a:schemeClr val="tx1"/>
              </a:buClr>
            </a:pPr>
            <a:r>
              <a:rPr lang="ro-RO" sz="3200" dirty="0">
                <a:solidFill>
                  <a:srgbClr val="B63C5C"/>
                </a:solidFill>
                <a:effectLst>
                  <a:outerShdw blurRad="38100" dist="38100" dir="2700000" algn="tl">
                    <a:srgbClr val="000000">
                      <a:alpha val="43137"/>
                    </a:srgbClr>
                  </a:outerShdw>
                </a:effectLst>
                <a:latin typeface="Arial Black" pitchFamily="34" charset="0"/>
              </a:rPr>
              <a:t>PARTENERI POSIBILI</a:t>
            </a:r>
          </a:p>
        </p:txBody>
      </p:sp>
    </p:spTree>
    <p:extLst>
      <p:ext uri="{BB962C8B-B14F-4D97-AF65-F5344CB8AC3E}">
        <p14:creationId xmlns:p14="http://schemas.microsoft.com/office/powerpoint/2010/main" val="2271184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457200" y="1752600"/>
            <a:ext cx="8305800" cy="3359888"/>
          </a:xfrm>
        </p:spPr>
        <p:txBody>
          <a:bodyPr>
            <a:normAutofit/>
          </a:bodyPr>
          <a:lstStyle/>
          <a:p>
            <a:pPr marL="684213" indent="-222250">
              <a:spcBef>
                <a:spcPts val="600"/>
              </a:spcBef>
              <a:spcAft>
                <a:spcPts val="600"/>
              </a:spcAft>
              <a:buClr>
                <a:srgbClr val="B63C5C"/>
              </a:buClr>
              <a:buFont typeface="Arial" pitchFamily="34" charset="0"/>
              <a:buChar char="•"/>
            </a:pPr>
            <a:r>
              <a:rPr lang="ro-RO" sz="2400" b="1" dirty="0">
                <a:latin typeface="Calibri" pitchFamily="34" charset="0"/>
                <a:cs typeface="Times New Roman" pitchFamily="18" charset="0"/>
              </a:rPr>
              <a:t>Număr de activităţi pe judeţ</a:t>
            </a:r>
          </a:p>
          <a:p>
            <a:pPr marL="684213" indent="-222250">
              <a:spcBef>
                <a:spcPts val="600"/>
              </a:spcBef>
              <a:spcAft>
                <a:spcPts val="600"/>
              </a:spcAft>
              <a:buClr>
                <a:srgbClr val="B63C5C"/>
              </a:buClr>
              <a:buFont typeface="Arial" pitchFamily="34" charset="0"/>
              <a:buChar char="•"/>
            </a:pPr>
            <a:r>
              <a:rPr lang="ro-RO" sz="2400" b="1" dirty="0">
                <a:latin typeface="Calibri" pitchFamily="34" charset="0"/>
                <a:cs typeface="Times New Roman" pitchFamily="18" charset="0"/>
              </a:rPr>
              <a:t>Număr personal total implicat în acţiuni coordonate de DSP</a:t>
            </a:r>
          </a:p>
          <a:p>
            <a:pPr marL="684213" indent="-222250">
              <a:spcBef>
                <a:spcPts val="600"/>
              </a:spcBef>
              <a:spcAft>
                <a:spcPts val="600"/>
              </a:spcAft>
              <a:buClr>
                <a:srgbClr val="B63C5C"/>
              </a:buClr>
              <a:buFont typeface="Arial" pitchFamily="34" charset="0"/>
              <a:buChar char="•"/>
            </a:pPr>
            <a:r>
              <a:rPr lang="ro-RO" sz="2400" b="1" dirty="0">
                <a:latin typeface="Calibri" pitchFamily="34" charset="0"/>
                <a:cs typeface="Times New Roman" pitchFamily="18" charset="0"/>
              </a:rPr>
              <a:t>Număr de parteneriate</a:t>
            </a:r>
          </a:p>
          <a:p>
            <a:pPr marL="684213" indent="-222250">
              <a:spcBef>
                <a:spcPts val="600"/>
              </a:spcBef>
              <a:spcAft>
                <a:spcPts val="600"/>
              </a:spcAft>
              <a:buClr>
                <a:srgbClr val="B63C5C"/>
              </a:buClr>
              <a:buFont typeface="Arial" pitchFamily="34" charset="0"/>
              <a:buChar char="•"/>
            </a:pPr>
            <a:r>
              <a:rPr lang="ro-RO" sz="2400" b="1" dirty="0">
                <a:latin typeface="Calibri" pitchFamily="34" charset="0"/>
                <a:cs typeface="Times New Roman" pitchFamily="18" charset="0"/>
              </a:rPr>
              <a:t>Număr de materiale informative/promoţionale distribuite</a:t>
            </a:r>
          </a:p>
          <a:p>
            <a:pPr marL="684213" indent="-222250">
              <a:spcBef>
                <a:spcPts val="600"/>
              </a:spcBef>
              <a:spcAft>
                <a:spcPts val="600"/>
              </a:spcAft>
              <a:buClr>
                <a:srgbClr val="B63C5C"/>
              </a:buClr>
              <a:buFont typeface="Arial" pitchFamily="34" charset="0"/>
              <a:buChar char="•"/>
            </a:pPr>
            <a:r>
              <a:rPr lang="ro-RO" sz="2400" b="1" dirty="0">
                <a:latin typeface="Calibri" pitchFamily="34" charset="0"/>
                <a:cs typeface="Times New Roman" pitchFamily="18" charset="0"/>
              </a:rPr>
              <a:t>Număr de apariţii în mass media</a:t>
            </a:r>
          </a:p>
          <a:p>
            <a:pPr marL="684213" indent="-222250">
              <a:spcBef>
                <a:spcPts val="600"/>
              </a:spcBef>
              <a:spcAft>
                <a:spcPts val="600"/>
              </a:spcAft>
              <a:buClr>
                <a:srgbClr val="B63C5C"/>
              </a:buClr>
              <a:buFont typeface="Arial" pitchFamily="34" charset="0"/>
              <a:buChar char="•"/>
            </a:pPr>
            <a:r>
              <a:rPr lang="ro-RO" sz="2400" b="1" dirty="0">
                <a:latin typeface="Calibri" pitchFamily="34" charset="0"/>
                <a:cs typeface="Times New Roman" pitchFamily="18" charset="0"/>
              </a:rPr>
              <a:t>Număr estimat de beneficiari</a:t>
            </a:r>
            <a:endParaRPr lang="en-US" sz="2400" b="1" dirty="0">
              <a:latin typeface="Calibri" pitchFamily="34" charset="0"/>
              <a:cs typeface="Times New Roman" pitchFamily="18" charset="0"/>
            </a:endParaRPr>
          </a:p>
          <a:p>
            <a:pPr algn="just" fontAlgn="auto">
              <a:spcBef>
                <a:spcPts val="0"/>
              </a:spcBef>
              <a:spcAft>
                <a:spcPts val="0"/>
              </a:spcAft>
              <a:buClr>
                <a:schemeClr val="accent2">
                  <a:lumMod val="60000"/>
                  <a:lumOff val="40000"/>
                </a:schemeClr>
              </a:buClr>
              <a:buFont typeface="Wingdings" pitchFamily="2" charset="2"/>
              <a:buChar char="Ø"/>
              <a:defRPr/>
            </a:pPr>
            <a:endParaRPr lang="en-US" sz="2000" b="1" dirty="0">
              <a:solidFill>
                <a:srgbClr val="002060"/>
              </a:solidFill>
              <a:effectLst>
                <a:outerShdw blurRad="38100" dist="38100" dir="2700000" algn="tl">
                  <a:srgbClr val="C0C0C0"/>
                </a:outerShdw>
              </a:effectLst>
              <a:latin typeface="Times New Roman" pitchFamily="18" charset="0"/>
            </a:endParaRPr>
          </a:p>
        </p:txBody>
      </p:sp>
      <p:sp>
        <p:nvSpPr>
          <p:cNvPr id="7" name="Rectangle 6"/>
          <p:cNvSpPr/>
          <p:nvPr/>
        </p:nvSpPr>
        <p:spPr>
          <a:xfrm>
            <a:off x="762000" y="890143"/>
            <a:ext cx="7696200" cy="461665"/>
          </a:xfrm>
          <a:prstGeom prst="rect">
            <a:avLst/>
          </a:prstGeom>
        </p:spPr>
        <p:txBody>
          <a:bodyPr wrap="square">
            <a:spAutoFit/>
          </a:bodyPr>
          <a:lstStyle/>
          <a:p>
            <a:pPr algn="ctr">
              <a:buClr>
                <a:schemeClr val="tx1"/>
              </a:buClr>
            </a:pPr>
            <a:r>
              <a:rPr lang="ro-RO" sz="2400" dirty="0">
                <a:solidFill>
                  <a:srgbClr val="B63C5C"/>
                </a:solidFill>
                <a:effectLst>
                  <a:outerShdw blurRad="38100" dist="38100" dir="2700000" algn="tl">
                    <a:srgbClr val="000000">
                      <a:alpha val="43137"/>
                    </a:srgbClr>
                  </a:outerShdw>
                </a:effectLst>
                <a:latin typeface="Arial Black" pitchFamily="34" charset="0"/>
              </a:rPr>
              <a:t>INDICATORI DE MONITORIZARE/EVALUARE</a:t>
            </a:r>
          </a:p>
        </p:txBody>
      </p:sp>
    </p:spTree>
    <p:extLst>
      <p:ext uri="{BB962C8B-B14F-4D97-AF65-F5344CB8AC3E}">
        <p14:creationId xmlns:p14="http://schemas.microsoft.com/office/powerpoint/2010/main" val="476675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9095" name="Group 439"/>
          <p:cNvGraphicFramePr>
            <a:graphicFrameLocks noGrp="1"/>
          </p:cNvGraphicFramePr>
          <p:nvPr>
            <p:ph/>
            <p:extLst>
              <p:ext uri="{D42A27DB-BD31-4B8C-83A1-F6EECF244321}">
                <p14:modId xmlns:p14="http://schemas.microsoft.com/office/powerpoint/2010/main" val="2432790030"/>
              </p:ext>
            </p:extLst>
          </p:nvPr>
        </p:nvGraphicFramePr>
        <p:xfrm>
          <a:off x="419100" y="2170530"/>
          <a:ext cx="8229600" cy="2144713"/>
        </p:xfrm>
        <a:graphic>
          <a:graphicData uri="http://schemas.openxmlformats.org/drawingml/2006/table">
            <a:tbl>
              <a:tblPr/>
              <a:tblGrid>
                <a:gridCol w="388121">
                  <a:extLst>
                    <a:ext uri="{9D8B030D-6E8A-4147-A177-3AD203B41FA5}">
                      <a16:colId xmlns:a16="http://schemas.microsoft.com/office/drawing/2014/main" val="20000"/>
                    </a:ext>
                  </a:extLst>
                </a:gridCol>
                <a:gridCol w="1009116">
                  <a:extLst>
                    <a:ext uri="{9D8B030D-6E8A-4147-A177-3AD203B41FA5}">
                      <a16:colId xmlns:a16="http://schemas.microsoft.com/office/drawing/2014/main" val="20001"/>
                    </a:ext>
                  </a:extLst>
                </a:gridCol>
                <a:gridCol w="1118334">
                  <a:extLst>
                    <a:ext uri="{9D8B030D-6E8A-4147-A177-3AD203B41FA5}">
                      <a16:colId xmlns:a16="http://schemas.microsoft.com/office/drawing/2014/main" val="20002"/>
                    </a:ext>
                  </a:extLst>
                </a:gridCol>
                <a:gridCol w="511776">
                  <a:extLst>
                    <a:ext uri="{9D8B030D-6E8A-4147-A177-3AD203B41FA5}">
                      <a16:colId xmlns:a16="http://schemas.microsoft.com/office/drawing/2014/main" val="20003"/>
                    </a:ext>
                  </a:extLst>
                </a:gridCol>
                <a:gridCol w="618025">
                  <a:extLst>
                    <a:ext uri="{9D8B030D-6E8A-4147-A177-3AD203B41FA5}">
                      <a16:colId xmlns:a16="http://schemas.microsoft.com/office/drawing/2014/main" val="20004"/>
                    </a:ext>
                  </a:extLst>
                </a:gridCol>
                <a:gridCol w="917963">
                  <a:extLst>
                    <a:ext uri="{9D8B030D-6E8A-4147-A177-3AD203B41FA5}">
                      <a16:colId xmlns:a16="http://schemas.microsoft.com/office/drawing/2014/main" val="20005"/>
                    </a:ext>
                  </a:extLst>
                </a:gridCol>
                <a:gridCol w="706125">
                  <a:extLst>
                    <a:ext uri="{9D8B030D-6E8A-4147-A177-3AD203B41FA5}">
                      <a16:colId xmlns:a16="http://schemas.microsoft.com/office/drawing/2014/main" val="20006"/>
                    </a:ext>
                  </a:extLst>
                </a:gridCol>
                <a:gridCol w="635513">
                  <a:extLst>
                    <a:ext uri="{9D8B030D-6E8A-4147-A177-3AD203B41FA5}">
                      <a16:colId xmlns:a16="http://schemas.microsoft.com/office/drawing/2014/main" val="20007"/>
                    </a:ext>
                  </a:extLst>
                </a:gridCol>
                <a:gridCol w="495827">
                  <a:extLst>
                    <a:ext uri="{9D8B030D-6E8A-4147-A177-3AD203B41FA5}">
                      <a16:colId xmlns:a16="http://schemas.microsoft.com/office/drawing/2014/main" val="20008"/>
                    </a:ext>
                  </a:extLst>
                </a:gridCol>
                <a:gridCol w="959086">
                  <a:extLst>
                    <a:ext uri="{9D8B030D-6E8A-4147-A177-3AD203B41FA5}">
                      <a16:colId xmlns:a16="http://schemas.microsoft.com/office/drawing/2014/main" val="20009"/>
                    </a:ext>
                  </a:extLst>
                </a:gridCol>
                <a:gridCol w="869714">
                  <a:extLst>
                    <a:ext uri="{9D8B030D-6E8A-4147-A177-3AD203B41FA5}">
                      <a16:colId xmlns:a16="http://schemas.microsoft.com/office/drawing/2014/main" val="20010"/>
                    </a:ext>
                  </a:extLst>
                </a:gridCol>
              </a:tblGrid>
              <a:tr h="533400">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Nr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crt</a:t>
                      </a: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Activităti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planificate</a:t>
                      </a:r>
                      <a:endParaRPr kumimoji="0" lang="en-US"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1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(enumerare)</a:t>
                      </a: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Parteneri de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campanie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1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(enumerare)</a:t>
                      </a: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gridSpan="6">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Nr materiale IEC </a:t>
                      </a:r>
                      <a:endParaRPr kumimoji="0" lang="en-US"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(nr exemplare pt fiecare tip)</a:t>
                      </a: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Nr estimat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beneficiari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din grupul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tintă</a:t>
                      </a: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Buget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estimat al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campaniei</a:t>
                      </a:r>
                      <a:endParaRPr kumimoji="0" lang="en-US"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(RON)</a:t>
                      </a: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extLst>
                  <a:ext uri="{0D108BD9-81ED-4DB2-BD59-A6C34878D82A}">
                    <a16:rowId xmlns:a16="http://schemas.microsoft.com/office/drawing/2014/main" val="10000"/>
                  </a:ext>
                </a:extLst>
              </a:tr>
              <a:tr h="86042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pliante</a:t>
                      </a:r>
                      <a:endParaRPr kumimoji="0" lang="en-US" altLang="ro-RO" sz="900" b="1" i="1"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postere</a:t>
                      </a:r>
                      <a:endParaRPr kumimoji="0" lang="en-US" altLang="ro-RO" sz="900" b="1" i="1"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prezentări ppt</a:t>
                      </a:r>
                      <a:endParaRPr kumimoji="0" lang="en-US" altLang="ro-RO" sz="900" b="1" i="1"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articole în presa locală/</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al</a:t>
                      </a:r>
                      <a:r>
                        <a:rPr kumimoji="0" lang="en-US"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t</a:t>
                      </a:r>
                      <a:r>
                        <a:rPr kumimoji="0" lang="ro-RO"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ele</a:t>
                      </a:r>
                      <a:r>
                        <a:rPr kumimoji="0" lang="en-US" sz="900" u="none" strike="noStrike" cap="none" normalizeH="0" baseline="0" dirty="0">
                          <a:ln>
                            <a:noFill/>
                          </a:ln>
                          <a:solidFill>
                            <a:schemeClr val="bg1"/>
                          </a:solidFill>
                          <a:effectLst/>
                          <a:latin typeface="Calibri" pitchFamily="34" charset="0"/>
                        </a:rPr>
                        <a:t>*</a:t>
                      </a:r>
                      <a:endParaRPr kumimoji="0" lang="en-US" altLang="ro-RO" sz="900" b="1" i="1"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en-US" altLang="ro-RO" sz="900" b="0" i="1" u="none" strike="noStrike" cap="none" normalizeH="0" baseline="0" dirty="0" err="1">
                          <a:ln>
                            <a:noFill/>
                          </a:ln>
                          <a:solidFill>
                            <a:schemeClr val="bg1"/>
                          </a:solidFill>
                          <a:effectLst/>
                          <a:latin typeface="Arial" panose="020B0604020202020204" pitchFamily="34" charset="0"/>
                          <a:cs typeface="Arial" panose="020B0604020202020204" pitchFamily="34" charset="0"/>
                        </a:rPr>
                        <a:t>emisiuni</a:t>
                      </a:r>
                      <a:r>
                        <a:rPr kumimoji="0" lang="en-US"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 radio-TV</a:t>
                      </a:r>
                      <a:endParaRPr kumimoji="0" lang="en-US" altLang="ro-RO" sz="900" b="1" i="1"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altele</a:t>
                      </a:r>
                      <a:r>
                        <a:rPr kumimoji="0" lang="en-US" altLang="ro-RO" sz="9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endParaRPr kumimoji="0" lang="en-US" altLang="ro-RO" sz="900" b="1" i="1"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69888">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extLst>
                  <a:ext uri="{0D108BD9-81ED-4DB2-BD59-A6C34878D82A}">
                    <a16:rowId xmlns:a16="http://schemas.microsoft.com/office/drawing/2014/main" val="10002"/>
                  </a:ext>
                </a:extLst>
              </a:tr>
              <a:tr h="381000">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a:ln>
                          <a:noFill/>
                        </a:ln>
                        <a:solidFill>
                          <a:schemeClr val="tx1"/>
                        </a:solidFill>
                        <a:effectLst/>
                        <a:latin typeface="Gill Sans MT" panose="020B0502020104020203"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a:ln>
                          <a:noFill/>
                        </a:ln>
                        <a:solidFill>
                          <a:schemeClr val="tx1"/>
                        </a:solidFill>
                        <a:effectLst/>
                        <a:latin typeface="Gill Sans MT" panose="020B0502020104020203"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a:ln>
                          <a:noFill/>
                        </a:ln>
                        <a:solidFill>
                          <a:schemeClr val="tx1"/>
                        </a:solidFill>
                        <a:effectLst/>
                        <a:latin typeface="Gill Sans MT" panose="020B0502020104020203"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Narrow" panose="020B060602020203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Narrow" panose="020B060602020203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Narrow" panose="020B060602020203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Narrow" panose="020B060602020203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Narrow" panose="020B060602020203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Narrow" panose="020B0606020202030204"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a:ln>
                          <a:noFill/>
                        </a:ln>
                        <a:solidFill>
                          <a:schemeClr val="tx1"/>
                        </a:solidFill>
                        <a:effectLst/>
                        <a:latin typeface="Gill Sans MT" panose="020B0502020104020203"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dirty="0">
                        <a:ln>
                          <a:noFill/>
                        </a:ln>
                        <a:solidFill>
                          <a:schemeClr val="tx1"/>
                        </a:solidFill>
                        <a:effectLst/>
                        <a:latin typeface="Gill Sans MT" panose="020B0502020104020203" pitchFamily="34" charset="0"/>
                        <a:cs typeface="Arial" panose="020B0604020202020204" pitchFamily="34" charset="0"/>
                      </a:endParaRPr>
                    </a:p>
                  </a:txBody>
                  <a:tcPr marL="91443" marR="91443"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extLst>
                  <a:ext uri="{0D108BD9-81ED-4DB2-BD59-A6C34878D82A}">
                    <a16:rowId xmlns:a16="http://schemas.microsoft.com/office/drawing/2014/main" val="10003"/>
                  </a:ext>
                </a:extLst>
              </a:tr>
            </a:tbl>
          </a:graphicData>
        </a:graphic>
      </p:graphicFrame>
      <p:sp>
        <p:nvSpPr>
          <p:cNvPr id="27702" name="Rectangle 62"/>
          <p:cNvSpPr>
            <a:spLocks noChangeArrowheads="1"/>
          </p:cNvSpPr>
          <p:nvPr/>
        </p:nvSpPr>
        <p:spPr bwMode="auto">
          <a:xfrm>
            <a:off x="419100" y="1911350"/>
            <a:ext cx="8305800" cy="457200"/>
          </a:xfrm>
          <a:prstGeom prst="rect">
            <a:avLst/>
          </a:prstGeom>
          <a:noFill/>
          <a:ln>
            <a:noFill/>
          </a:ln>
          <a:effectLst/>
        </p:spPr>
        <p:txBody>
          <a:bodyPr anchor="ctr"/>
          <a:lstStyle>
            <a:lvl1pPr>
              <a:defRPr>
                <a:solidFill>
                  <a:schemeClr val="tx1"/>
                </a:solidFill>
                <a:latin typeface="Arial Unicode MS" panose="020B0604020202020204" pitchFamily="34" charset="-128"/>
                <a:cs typeface="Arial" panose="020B0604020202020204" pitchFamily="34" charset="0"/>
              </a:defRPr>
            </a:lvl1pPr>
            <a:lvl2pPr marL="742950" indent="-285750">
              <a:defRPr>
                <a:solidFill>
                  <a:schemeClr val="tx1"/>
                </a:solidFill>
                <a:latin typeface="Arial Unicode MS" panose="020B0604020202020204" pitchFamily="34" charset="-128"/>
                <a:cs typeface="Arial" panose="020B0604020202020204" pitchFamily="34" charset="0"/>
              </a:defRPr>
            </a:lvl2pPr>
            <a:lvl3pPr marL="1143000" indent="-228600">
              <a:defRPr>
                <a:solidFill>
                  <a:schemeClr val="tx1"/>
                </a:solidFill>
                <a:latin typeface="Arial Unicode MS" panose="020B0604020202020204" pitchFamily="34" charset="-128"/>
                <a:cs typeface="Arial" panose="020B0604020202020204" pitchFamily="34" charset="0"/>
              </a:defRPr>
            </a:lvl3pPr>
            <a:lvl4pPr marL="1600200" indent="-228600">
              <a:defRPr>
                <a:solidFill>
                  <a:schemeClr val="tx1"/>
                </a:solidFill>
                <a:latin typeface="Arial Unicode MS" panose="020B0604020202020204" pitchFamily="34" charset="-128"/>
                <a:cs typeface="Arial" panose="020B0604020202020204" pitchFamily="34" charset="0"/>
              </a:defRPr>
            </a:lvl4pPr>
            <a:lvl5pPr marL="2057400" indent="-228600">
              <a:defRPr>
                <a:solidFill>
                  <a:schemeClr val="tx1"/>
                </a:solidFill>
                <a:latin typeface="Arial Unicode MS" panose="020B0604020202020204" pitchFamily="34" charset="-128"/>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Unicode MS" panose="020B0604020202020204" pitchFamily="34" charset="-128"/>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Unicode MS" panose="020B0604020202020204" pitchFamily="34" charset="-128"/>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Unicode MS" panose="020B0604020202020204" pitchFamily="34" charset="-128"/>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Unicode MS" panose="020B0604020202020204" pitchFamily="34" charset="-128"/>
                <a:cs typeface="Arial" panose="020B0604020202020204" pitchFamily="34" charset="0"/>
              </a:defRPr>
            </a:lvl9pPr>
          </a:lstStyle>
          <a:p>
            <a:pPr algn="ctr" eaLnBrk="1" hangingPunct="1">
              <a:lnSpc>
                <a:spcPct val="115000"/>
              </a:lnSpc>
              <a:defRPr/>
            </a:pPr>
            <a:endParaRPr lang="ro-RO" altLang="ro-RO" sz="1600" dirty="0">
              <a:solidFill>
                <a:schemeClr val="tx1">
                  <a:lumMod val="75000"/>
                  <a:lumOff val="25000"/>
                </a:schemeClr>
              </a:solidFill>
              <a:latin typeface="Arial" panose="020B0604020202020204" pitchFamily="34" charset="0"/>
            </a:endParaRPr>
          </a:p>
        </p:txBody>
      </p:sp>
      <p:sp>
        <p:nvSpPr>
          <p:cNvPr id="31799" name="Rectangle 62"/>
          <p:cNvSpPr>
            <a:spLocks noChangeArrowheads="1"/>
          </p:cNvSpPr>
          <p:nvPr/>
        </p:nvSpPr>
        <p:spPr bwMode="auto">
          <a:xfrm>
            <a:off x="228600" y="4495800"/>
            <a:ext cx="4191000" cy="228600"/>
          </a:xfrm>
          <a:prstGeom prst="rect">
            <a:avLst/>
          </a:prstGeom>
          <a:noFill/>
          <a:ln w="9525">
            <a:noFill/>
            <a:miter lim="800000"/>
            <a:headEnd/>
            <a:tailEnd/>
          </a:ln>
          <a:effectLst/>
        </p:spPr>
        <p:txBody>
          <a:bodyPr anchor="ctr"/>
          <a:lstStyle/>
          <a:p>
            <a:pPr eaLnBrk="1" hangingPunct="1">
              <a:lnSpc>
                <a:spcPct val="150000"/>
              </a:lnSpc>
            </a:pPr>
            <a:endParaRPr lang="ro-RO" altLang="ro-RO" sz="1000" i="1"/>
          </a:p>
        </p:txBody>
      </p:sp>
      <p:sp>
        <p:nvSpPr>
          <p:cNvPr id="31800" name="Rectangle 62"/>
          <p:cNvSpPr>
            <a:spLocks noChangeArrowheads="1"/>
          </p:cNvSpPr>
          <p:nvPr/>
        </p:nvSpPr>
        <p:spPr bwMode="auto">
          <a:xfrm>
            <a:off x="2314575" y="786022"/>
            <a:ext cx="5029200" cy="571500"/>
          </a:xfrm>
          <a:prstGeom prst="rect">
            <a:avLst/>
          </a:prstGeom>
          <a:noFill/>
          <a:ln w="9525">
            <a:noFill/>
            <a:miter lim="800000"/>
            <a:headEnd/>
            <a:tailEnd/>
          </a:ln>
          <a:effectLst/>
        </p:spPr>
        <p:txBody>
          <a:bodyPr anchor="ctr"/>
          <a:lstStyle/>
          <a:p>
            <a:pPr algn="ctr" eaLnBrk="1" hangingPunct="1">
              <a:lnSpc>
                <a:spcPct val="115000"/>
              </a:lnSpc>
            </a:pPr>
            <a:r>
              <a:rPr lang="en-US" altLang="ro-RO" sz="3200" b="1" dirty="0">
                <a:solidFill>
                  <a:srgbClr val="B63C5C"/>
                </a:solidFill>
                <a:latin typeface="Arial" pitchFamily="34" charset="0"/>
              </a:rPr>
              <a:t>Date </a:t>
            </a:r>
            <a:r>
              <a:rPr lang="ro-RO" altLang="ro-RO" sz="3200" b="1" dirty="0">
                <a:solidFill>
                  <a:srgbClr val="B63C5C"/>
                </a:solidFill>
                <a:latin typeface="Arial" pitchFamily="34" charset="0"/>
              </a:rPr>
              <a:t>de raportare</a:t>
            </a:r>
          </a:p>
        </p:txBody>
      </p:sp>
      <p:sp>
        <p:nvSpPr>
          <p:cNvPr id="6" name="Rectangle 5"/>
          <p:cNvSpPr/>
          <p:nvPr/>
        </p:nvSpPr>
        <p:spPr>
          <a:xfrm>
            <a:off x="533400" y="4456211"/>
            <a:ext cx="7010400" cy="307777"/>
          </a:xfrm>
          <a:prstGeom prst="rect">
            <a:avLst/>
          </a:prstGeom>
        </p:spPr>
        <p:txBody>
          <a:bodyPr wrap="square">
            <a:spAutoFit/>
          </a:bodyPr>
          <a:lstStyle/>
          <a:p>
            <a:r>
              <a:rPr lang="en-US" sz="1400" dirty="0">
                <a:solidFill>
                  <a:srgbClr val="002060"/>
                </a:solidFill>
                <a:latin typeface="Calibri" pitchFamily="34" charset="0"/>
              </a:rPr>
              <a:t>*</a:t>
            </a:r>
            <a:r>
              <a:rPr lang="ro-RO" sz="1400" dirty="0">
                <a:solidFill>
                  <a:srgbClr val="002060"/>
                </a:solidFill>
                <a:latin typeface="Calibri" pitchFamily="34" charset="0"/>
              </a:rPr>
              <a:t> vor fi listate şi alte materiale IEC în format electronic   </a:t>
            </a:r>
          </a:p>
        </p:txBody>
      </p:sp>
      <p:sp>
        <p:nvSpPr>
          <p:cNvPr id="8" name="Rectangle 7"/>
          <p:cNvSpPr/>
          <p:nvPr/>
        </p:nvSpPr>
        <p:spPr>
          <a:xfrm>
            <a:off x="152400" y="1447800"/>
            <a:ext cx="8382000" cy="707886"/>
          </a:xfrm>
          <a:prstGeom prst="rect">
            <a:avLst/>
          </a:prstGeom>
        </p:spPr>
        <p:txBody>
          <a:bodyPr wrap="square">
            <a:spAutoFit/>
          </a:bodyPr>
          <a:lstStyle/>
          <a:p>
            <a:pPr lvl="0" algn="ctr">
              <a:tabLst>
                <a:tab pos="0" algn="l"/>
                <a:tab pos="914400" algn="l"/>
                <a:tab pos="1828800" algn="l"/>
                <a:tab pos="2743199" algn="l"/>
                <a:tab pos="3657600" algn="l"/>
                <a:tab pos="4572000" algn="l"/>
                <a:tab pos="5486399" algn="l"/>
                <a:tab pos="6400799" algn="l"/>
                <a:tab pos="7315200" algn="l"/>
                <a:tab pos="8229600" algn="l"/>
                <a:tab pos="9144000" algn="l"/>
                <a:tab pos="10058400" algn="l"/>
                <a:tab pos="10332720" algn="l"/>
                <a:tab pos="10782000" algn="l"/>
              </a:tabLst>
            </a:pPr>
            <a:r>
              <a:rPr lang="ro-RO" sz="2000" dirty="0">
                <a:solidFill>
                  <a:srgbClr val="B63C5C"/>
                </a:solidFill>
                <a:latin typeface="Calibri" pitchFamily="34" charset="0"/>
              </a:rPr>
              <a:t>Tabelul nr. 1. Propuneri metodologice ale DSP județene și DSP a Municipiului București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878190"/>
            <a:ext cx="2133600" cy="533399"/>
          </a:xfrm>
        </p:spPr>
        <p:txBody>
          <a:bodyPr>
            <a:normAutofit fontScale="90000"/>
          </a:bodyPr>
          <a:lstStyle/>
          <a:p>
            <a:pPr algn="just">
              <a:defRPr/>
            </a:pPr>
            <a:r>
              <a:rPr lang="ro-RO" sz="3200" kern="1200" dirty="0">
                <a:solidFill>
                  <a:srgbClr val="B63C5C"/>
                </a:solidFill>
                <a:latin typeface="Arial Black" pitchFamily="34" charset="0"/>
              </a:rPr>
              <a:t>CUPRINS</a:t>
            </a:r>
            <a:endParaRPr lang="en-US" sz="3200" kern="1200" dirty="0">
              <a:solidFill>
                <a:srgbClr val="B63C5C"/>
              </a:solidFill>
              <a:latin typeface="Arial Black" pitchFamily="34" charset="0"/>
            </a:endParaRPr>
          </a:p>
        </p:txBody>
      </p:sp>
      <p:sp>
        <p:nvSpPr>
          <p:cNvPr id="20" name="Rectangle 19"/>
          <p:cNvSpPr/>
          <p:nvPr/>
        </p:nvSpPr>
        <p:spPr>
          <a:xfrm>
            <a:off x="533400" y="1447800"/>
            <a:ext cx="6705600" cy="4532010"/>
          </a:xfrm>
          <a:prstGeom prst="rect">
            <a:avLst/>
          </a:prstGeom>
        </p:spPr>
        <p:txBody>
          <a:bodyPr wrap="square">
            <a:spAutoFit/>
          </a:bodyPr>
          <a:lstStyle/>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INTRODUCERE</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REZULTATELE CHESTIONARULUI KAP</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TEMA CAMPANIEI</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SCOPUL CAMPANIEI </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OBIECTIVELE CAMPANIEI</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PERIOADA DE DERULARE A CAMPANIEI</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SLOGANUL CAMPANIEI</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MESAJELE PRINCIPALE ALE CAMPANIEI</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GRUPURILE ŢINTĂ </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ACTIVITĂŢI POSIBILE</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PARTENERI POSIBILI</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INDICATORI DE MONITORIZARE/EVALUARE</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TERMENUL DE RAPORTARE</a:t>
            </a:r>
          </a:p>
          <a:p>
            <a:pPr marL="230188" indent="-230188">
              <a:spcBef>
                <a:spcPts val="300"/>
              </a:spcBef>
              <a:buClr>
                <a:schemeClr val="tx1"/>
              </a:buClr>
              <a:buFont typeface="Arial" pitchFamily="34" charset="0"/>
              <a:buChar char="•"/>
            </a:pPr>
            <a:r>
              <a:rPr lang="ro-RO" sz="1600" b="1" dirty="0">
                <a:effectLst>
                  <a:outerShdw blurRad="38100" dist="38100" dir="2700000" algn="tl">
                    <a:srgbClr val="000000">
                      <a:alpha val="43137"/>
                    </a:srgbClr>
                  </a:outerShdw>
                </a:effectLst>
              </a:rPr>
              <a:t>INFORMAŢII DE CONTACT</a:t>
            </a:r>
          </a:p>
          <a:p>
            <a:pPr>
              <a:buClr>
                <a:schemeClr val="tx1"/>
              </a:buClr>
            </a:pPr>
            <a:endParaRPr lang="ro-RO" sz="1600" dirty="0">
              <a:solidFill>
                <a:schemeClr val="accent2">
                  <a:lumMod val="60000"/>
                  <a:lumOff val="40000"/>
                </a:schemeClr>
              </a:solidFill>
              <a:effectLst>
                <a:outerShdw blurRad="38100" dist="38100" dir="2700000" algn="tl">
                  <a:srgbClr val="000000">
                    <a:alpha val="43137"/>
                  </a:srgbClr>
                </a:outerShdw>
              </a:effectLst>
              <a:latin typeface="Arial Black" pitchFamily="34" charset="0"/>
            </a:endParaRPr>
          </a:p>
          <a:p>
            <a:pPr>
              <a:buClr>
                <a:schemeClr val="tx1"/>
              </a:buClr>
            </a:pPr>
            <a:endParaRPr lang="en-US" sz="1600" dirty="0">
              <a:solidFill>
                <a:schemeClr val="accent2">
                  <a:lumMod val="60000"/>
                  <a:lumOff val="40000"/>
                </a:schemeClr>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2"/>
          <p:cNvSpPr>
            <a:spLocks noChangeArrowheads="1"/>
          </p:cNvSpPr>
          <p:nvPr/>
        </p:nvSpPr>
        <p:spPr bwMode="auto">
          <a:xfrm>
            <a:off x="304800" y="1638300"/>
            <a:ext cx="8534400" cy="571500"/>
          </a:xfrm>
          <a:prstGeom prst="rect">
            <a:avLst/>
          </a:prstGeom>
          <a:noFill/>
          <a:ln>
            <a:noFill/>
          </a:ln>
          <a:effectLst/>
        </p:spPr>
        <p:txBody>
          <a:bodyPr anchor="ctr"/>
          <a:lstStyle>
            <a:lvl1pPr>
              <a:defRPr>
                <a:solidFill>
                  <a:schemeClr val="tx1"/>
                </a:solidFill>
                <a:latin typeface="Arial Unicode MS" panose="020B0604020202020204" pitchFamily="34" charset="-128"/>
                <a:cs typeface="Arial" panose="020B0604020202020204" pitchFamily="34" charset="0"/>
              </a:defRPr>
            </a:lvl1pPr>
            <a:lvl2pPr marL="742950" indent="-285750">
              <a:defRPr>
                <a:solidFill>
                  <a:schemeClr val="tx1"/>
                </a:solidFill>
                <a:latin typeface="Arial Unicode MS" panose="020B0604020202020204" pitchFamily="34" charset="-128"/>
                <a:cs typeface="Arial" panose="020B0604020202020204" pitchFamily="34" charset="0"/>
              </a:defRPr>
            </a:lvl2pPr>
            <a:lvl3pPr marL="1143000" indent="-228600">
              <a:defRPr>
                <a:solidFill>
                  <a:schemeClr val="tx1"/>
                </a:solidFill>
                <a:latin typeface="Arial Unicode MS" panose="020B0604020202020204" pitchFamily="34" charset="-128"/>
                <a:cs typeface="Arial" panose="020B0604020202020204" pitchFamily="34" charset="0"/>
              </a:defRPr>
            </a:lvl3pPr>
            <a:lvl4pPr marL="1600200" indent="-228600">
              <a:defRPr>
                <a:solidFill>
                  <a:schemeClr val="tx1"/>
                </a:solidFill>
                <a:latin typeface="Arial Unicode MS" panose="020B0604020202020204" pitchFamily="34" charset="-128"/>
                <a:cs typeface="Arial" panose="020B0604020202020204" pitchFamily="34" charset="0"/>
              </a:defRPr>
            </a:lvl4pPr>
            <a:lvl5pPr marL="2057400" indent="-228600">
              <a:defRPr>
                <a:solidFill>
                  <a:schemeClr val="tx1"/>
                </a:solidFill>
                <a:latin typeface="Arial Unicode MS" panose="020B0604020202020204" pitchFamily="34" charset="-128"/>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Unicode MS" panose="020B0604020202020204" pitchFamily="34" charset="-128"/>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Unicode MS" panose="020B0604020202020204" pitchFamily="34" charset="-128"/>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Unicode MS" panose="020B0604020202020204" pitchFamily="34" charset="-128"/>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Unicode MS" panose="020B0604020202020204" pitchFamily="34" charset="-128"/>
                <a:cs typeface="Arial" panose="020B0604020202020204" pitchFamily="34" charset="0"/>
              </a:defRPr>
            </a:lvl9pPr>
          </a:lstStyle>
          <a:p>
            <a:pPr algn="ctr">
              <a:tabLst>
                <a:tab pos="0" algn="l"/>
                <a:tab pos="914400" algn="l"/>
                <a:tab pos="1828800" algn="l"/>
                <a:tab pos="2743199" algn="l"/>
                <a:tab pos="3657600" algn="l"/>
                <a:tab pos="4572000" algn="l"/>
                <a:tab pos="5486399" algn="l"/>
                <a:tab pos="6400799" algn="l"/>
                <a:tab pos="7315200" algn="l"/>
                <a:tab pos="8229600" algn="l"/>
                <a:tab pos="9144000" algn="l"/>
                <a:tab pos="10058400" algn="l"/>
                <a:tab pos="10332720" algn="l"/>
                <a:tab pos="10782000" algn="l"/>
              </a:tabLst>
            </a:pPr>
            <a:r>
              <a:rPr lang="ro-RO" sz="2000" dirty="0">
                <a:solidFill>
                  <a:srgbClr val="B63C5C"/>
                </a:solidFill>
                <a:latin typeface="Calibri" pitchFamily="34" charset="0"/>
                <a:cs typeface="+mn-cs"/>
              </a:rPr>
              <a:t>Tabelul nr. 2. Rezultatele campaniei IEC la nivelul DSP județene și DSP a Municipiului București</a:t>
            </a:r>
          </a:p>
        </p:txBody>
      </p:sp>
      <p:graphicFrame>
        <p:nvGraphicFramePr>
          <p:cNvPr id="78" name="Group 439"/>
          <p:cNvGraphicFramePr>
            <a:graphicFrameLocks noGrp="1"/>
          </p:cNvGraphicFramePr>
          <p:nvPr>
            <p:extLst>
              <p:ext uri="{D42A27DB-BD31-4B8C-83A1-F6EECF244321}">
                <p14:modId xmlns:p14="http://schemas.microsoft.com/office/powerpoint/2010/main" val="1455602312"/>
              </p:ext>
            </p:extLst>
          </p:nvPr>
        </p:nvGraphicFramePr>
        <p:xfrm>
          <a:off x="438149" y="2514600"/>
          <a:ext cx="8229601" cy="2091361"/>
        </p:xfrm>
        <a:graphic>
          <a:graphicData uri="http://schemas.openxmlformats.org/drawingml/2006/table">
            <a:tbl>
              <a:tblPr/>
              <a:tblGrid>
                <a:gridCol w="598515">
                  <a:extLst>
                    <a:ext uri="{9D8B030D-6E8A-4147-A177-3AD203B41FA5}">
                      <a16:colId xmlns:a16="http://schemas.microsoft.com/office/drawing/2014/main" val="20000"/>
                    </a:ext>
                  </a:extLst>
                </a:gridCol>
                <a:gridCol w="897775">
                  <a:extLst>
                    <a:ext uri="{9D8B030D-6E8A-4147-A177-3AD203B41FA5}">
                      <a16:colId xmlns:a16="http://schemas.microsoft.com/office/drawing/2014/main" val="20001"/>
                    </a:ext>
                  </a:extLst>
                </a:gridCol>
                <a:gridCol w="815265">
                  <a:extLst>
                    <a:ext uri="{9D8B030D-6E8A-4147-A177-3AD203B41FA5}">
                      <a16:colId xmlns:a16="http://schemas.microsoft.com/office/drawing/2014/main" val="20002"/>
                    </a:ext>
                  </a:extLst>
                </a:gridCol>
                <a:gridCol w="519127">
                  <a:extLst>
                    <a:ext uri="{9D8B030D-6E8A-4147-A177-3AD203B41FA5}">
                      <a16:colId xmlns:a16="http://schemas.microsoft.com/office/drawing/2014/main" val="20003"/>
                    </a:ext>
                  </a:extLst>
                </a:gridCol>
                <a:gridCol w="642360">
                  <a:extLst>
                    <a:ext uri="{9D8B030D-6E8A-4147-A177-3AD203B41FA5}">
                      <a16:colId xmlns:a16="http://schemas.microsoft.com/office/drawing/2014/main" val="20004"/>
                    </a:ext>
                  </a:extLst>
                </a:gridCol>
                <a:gridCol w="951071">
                  <a:extLst>
                    <a:ext uri="{9D8B030D-6E8A-4147-A177-3AD203B41FA5}">
                      <a16:colId xmlns:a16="http://schemas.microsoft.com/office/drawing/2014/main" val="20005"/>
                    </a:ext>
                  </a:extLst>
                </a:gridCol>
                <a:gridCol w="703705">
                  <a:extLst>
                    <a:ext uri="{9D8B030D-6E8A-4147-A177-3AD203B41FA5}">
                      <a16:colId xmlns:a16="http://schemas.microsoft.com/office/drawing/2014/main" val="20006"/>
                    </a:ext>
                  </a:extLst>
                </a:gridCol>
                <a:gridCol w="707716">
                  <a:extLst>
                    <a:ext uri="{9D8B030D-6E8A-4147-A177-3AD203B41FA5}">
                      <a16:colId xmlns:a16="http://schemas.microsoft.com/office/drawing/2014/main" val="20007"/>
                    </a:ext>
                  </a:extLst>
                </a:gridCol>
                <a:gridCol w="523702">
                  <a:extLst>
                    <a:ext uri="{9D8B030D-6E8A-4147-A177-3AD203B41FA5}">
                      <a16:colId xmlns:a16="http://schemas.microsoft.com/office/drawing/2014/main" val="20008"/>
                    </a:ext>
                  </a:extLst>
                </a:gridCol>
                <a:gridCol w="931901">
                  <a:extLst>
                    <a:ext uri="{9D8B030D-6E8A-4147-A177-3AD203B41FA5}">
                      <a16:colId xmlns:a16="http://schemas.microsoft.com/office/drawing/2014/main" val="20009"/>
                    </a:ext>
                  </a:extLst>
                </a:gridCol>
                <a:gridCol w="938464">
                  <a:extLst>
                    <a:ext uri="{9D8B030D-6E8A-4147-A177-3AD203B41FA5}">
                      <a16:colId xmlns:a16="http://schemas.microsoft.com/office/drawing/2014/main" val="20010"/>
                    </a:ext>
                  </a:extLst>
                </a:gridCol>
              </a:tblGrid>
              <a:tr h="533400">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华文中宋"/>
                          <a:cs typeface="华文中宋"/>
                        </a:rPr>
                        <a:t>Județ</a:t>
                      </a:r>
                      <a:endPar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0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Parteneri de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0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campanie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9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(enumerare)</a:t>
                      </a: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gridSpan="6">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Nr materiale IEC </a:t>
                      </a:r>
                      <a:endParaRPr kumimoji="0" lang="en-US"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(nr exemplare pt fiecare tip)</a:t>
                      </a: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1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Nr total de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1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beneficiari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1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din grupul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100" b="1" i="0" u="none" strike="noStrike" cap="none" normalizeH="0" baseline="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țintă</a:t>
                      </a: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rowSpan="2">
                  <a:txBody>
                    <a:bodyPr/>
                    <a:lstStyle>
                      <a:lvl1pPr marL="342900" indent="-3429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Buget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estimat al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campaniei</a:t>
                      </a:r>
                      <a:endParaRPr kumimoji="0" lang="en-US"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altLang="zh-CN" sz="1200" b="1" i="0" u="none" strike="noStrike" cap="none" normalizeH="0" baseline="0" dirty="0">
                          <a:ln>
                            <a:noFill/>
                          </a:ln>
                          <a:solidFill>
                            <a:schemeClr val="bg1"/>
                          </a:solidFill>
                          <a:effectLst/>
                          <a:latin typeface="Arial" panose="020B0604020202020204" pitchFamily="34" charset="0"/>
                          <a:ea typeface="SimSun" panose="02010600030101010101" pitchFamily="2" charset="-122"/>
                          <a:cs typeface="Arial" panose="020B0604020202020204" pitchFamily="34" charset="0"/>
                        </a:rPr>
                        <a:t>(RON)</a:t>
                      </a: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extLst>
                  <a:ext uri="{0D108BD9-81ED-4DB2-BD59-A6C34878D82A}">
                    <a16:rowId xmlns:a16="http://schemas.microsoft.com/office/drawing/2014/main" val="10000"/>
                  </a:ext>
                </a:extLst>
              </a:tr>
              <a:tr h="85883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pliante</a:t>
                      </a:r>
                      <a:endParaRPr kumimoji="0" lang="en-US" altLang="ro-RO" sz="10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postere</a:t>
                      </a:r>
                      <a:endParaRPr kumimoji="0" lang="en-US" altLang="ro-RO" sz="10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prezentări ppt</a:t>
                      </a:r>
                      <a:endParaRPr kumimoji="0" lang="en-US" altLang="ro-RO" sz="10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articole în presa locală/</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al</a:t>
                      </a:r>
                      <a:r>
                        <a:rPr kumimoji="0" lang="en-US"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t</a:t>
                      </a:r>
                      <a:r>
                        <a:rPr kumimoji="0" lang="ro-RO"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ele</a:t>
                      </a:r>
                      <a:r>
                        <a:rPr kumimoji="0" lang="en-US" sz="1000" u="none" strike="noStrike" cap="none" normalizeH="0" baseline="0" dirty="0">
                          <a:ln>
                            <a:noFill/>
                          </a:ln>
                          <a:solidFill>
                            <a:schemeClr val="bg1"/>
                          </a:solidFill>
                          <a:effectLst/>
                          <a:latin typeface="Calibri" pitchFamily="34" charset="0"/>
                        </a:rPr>
                        <a:t>*</a:t>
                      </a:r>
                      <a:endParaRPr kumimoji="0" lang="en-US" altLang="ro-RO" sz="10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en-US" altLang="ro-RO" sz="1000" b="0" i="1" u="none" strike="noStrike" cap="none" normalizeH="0" baseline="0" dirty="0" err="1">
                          <a:ln>
                            <a:noFill/>
                          </a:ln>
                          <a:solidFill>
                            <a:schemeClr val="bg1"/>
                          </a:solidFill>
                          <a:effectLst/>
                          <a:latin typeface="Arial" panose="020B0604020202020204" pitchFamily="34" charset="0"/>
                          <a:cs typeface="Arial" panose="020B0604020202020204" pitchFamily="34" charset="0"/>
                        </a:rPr>
                        <a:t>emisiuni</a:t>
                      </a:r>
                      <a:r>
                        <a:rPr kumimoji="0" lang="en-US"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 radio-TV</a:t>
                      </a:r>
                      <a:endParaRPr kumimoji="0" lang="en-US" altLang="ro-RO" sz="10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r>
                        <a:rPr kumimoji="0" lang="ro-RO"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altele</a:t>
                      </a:r>
                      <a:r>
                        <a:rPr kumimoji="0" lang="en-US" altLang="ro-RO" sz="1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endParaRPr kumimoji="0" lang="en-US" altLang="ro-RO" sz="10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3C5C"/>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33375">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ro-RO" altLang="ro-RO"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65125">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o-RO" altLang="ro-RO"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a:t>
                      </a:r>
                      <a:r>
                        <a:rPr kumimoji="0" lang="en-US" altLang="ro-RO"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en-US" altLang="ro-RO"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endParaRPr kumimoji="0" lang="ro-RO" alt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BEF"/>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anose="05000000000000000000" pitchFamily="2" charset="2"/>
                        <a:buNone/>
                        <a:tabLst/>
                      </a:pPr>
                      <a:endParaRPr kumimoji="0" lang="en-US" altLang="ro-RO"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20000"/>
                        </a:spcBef>
                        <a:spcAft>
                          <a:spcPts val="600"/>
                        </a:spcAft>
                        <a:buClr>
                          <a:schemeClr val="accent2"/>
                        </a:buClr>
                        <a:buSzPct val="92000"/>
                        <a:buFont typeface="Wingdings 2" panose="05020102010507070707" pitchFamily="18" charset="2"/>
                        <a:defRPr sz="1600">
                          <a:solidFill>
                            <a:schemeClr val="tx2"/>
                          </a:solidFill>
                          <a:latin typeface="Gill Sans MT" panose="020B0502020104020203" pitchFamily="34" charset="0"/>
                        </a:defRPr>
                      </a:lvl1pPr>
                      <a:lvl2pPr marL="742950" indent="-285750" defTabSz="457200">
                        <a:spcBef>
                          <a:spcPct val="20000"/>
                        </a:spcBef>
                        <a:spcAft>
                          <a:spcPts val="600"/>
                        </a:spcAft>
                        <a:buClr>
                          <a:schemeClr val="accent2"/>
                        </a:buClr>
                        <a:buSzPct val="92000"/>
                        <a:buFont typeface="Wingdings 2" panose="05020102010507070707" pitchFamily="18" charset="2"/>
                        <a:defRPr sz="1400">
                          <a:solidFill>
                            <a:schemeClr val="tx2"/>
                          </a:solidFill>
                          <a:latin typeface="Gill Sans MT" panose="020B0502020104020203" pitchFamily="34" charset="0"/>
                        </a:defRPr>
                      </a:lvl2pPr>
                      <a:lvl3pPr marL="1143000" indent="-228600" defTabSz="457200">
                        <a:spcBef>
                          <a:spcPct val="20000"/>
                        </a:spcBef>
                        <a:spcAft>
                          <a:spcPts val="600"/>
                        </a:spcAft>
                        <a:buClr>
                          <a:schemeClr val="accent2"/>
                        </a:buClr>
                        <a:buSzPct val="92000"/>
                        <a:buFont typeface="Wingdings 2" panose="05020102010507070707" pitchFamily="18" charset="2"/>
                        <a:defRPr sz="1200">
                          <a:solidFill>
                            <a:schemeClr val="tx2"/>
                          </a:solidFill>
                          <a:latin typeface="Gill Sans MT" panose="020B0502020104020203" pitchFamily="34" charset="0"/>
                        </a:defRPr>
                      </a:lvl3pPr>
                      <a:lvl4pPr marL="16002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4pPr>
                      <a:lvl5pPr marL="2057400" indent="-228600" defTabSz="45720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5pPr>
                      <a:lvl6pPr marL="25146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6pPr>
                      <a:lvl7pPr marL="29718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7pPr>
                      <a:lvl8pPr marL="34290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8pPr>
                      <a:lvl9pPr marL="3886200" indent="-228600" defTabSz="457200" eaLnBrk="0" fontAlgn="base" hangingPunct="0">
                        <a:spcBef>
                          <a:spcPct val="20000"/>
                        </a:spcBef>
                        <a:spcAft>
                          <a:spcPts val="600"/>
                        </a:spcAft>
                        <a:buClr>
                          <a:schemeClr val="accent2"/>
                        </a:buClr>
                        <a:buSzPct val="92000"/>
                        <a:buFont typeface="Wingdings 2" panose="05020102010507070707" pitchFamily="18" charset="2"/>
                        <a:defRPr sz="1000">
                          <a:solidFill>
                            <a:schemeClr val="tx2"/>
                          </a:solidFill>
                          <a:latin typeface="Gill Sans MT" panose="020B0502020104020203"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ro-RO"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41" marR="91441"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32823" name="Rectangle 62"/>
          <p:cNvSpPr>
            <a:spLocks noChangeArrowheads="1"/>
          </p:cNvSpPr>
          <p:nvPr/>
        </p:nvSpPr>
        <p:spPr bwMode="auto">
          <a:xfrm>
            <a:off x="438149" y="4933950"/>
            <a:ext cx="7859713" cy="571500"/>
          </a:xfrm>
          <a:prstGeom prst="rect">
            <a:avLst/>
          </a:prstGeom>
          <a:noFill/>
          <a:ln w="9525">
            <a:noFill/>
            <a:miter lim="800000"/>
            <a:headEnd/>
            <a:tailEnd/>
          </a:ln>
          <a:effectLst/>
        </p:spPr>
        <p:txBody>
          <a:bodyPr anchor="ctr"/>
          <a:lstStyle/>
          <a:p>
            <a:r>
              <a:rPr lang="en-US" sz="1200" dirty="0">
                <a:solidFill>
                  <a:srgbClr val="002060"/>
                </a:solidFill>
                <a:latin typeface="Calibri" pitchFamily="34" charset="0"/>
              </a:rPr>
              <a:t>*</a:t>
            </a:r>
            <a:r>
              <a:rPr lang="ro-RO" sz="1200" dirty="0">
                <a:solidFill>
                  <a:srgbClr val="002060"/>
                </a:solidFill>
                <a:latin typeface="Calibri" pitchFamily="34" charset="0"/>
              </a:rPr>
              <a:t> vor fi listate şi alte materiale IEC în format electronic   </a:t>
            </a:r>
          </a:p>
          <a:p>
            <a:r>
              <a:rPr lang="ro-RO" sz="1200" dirty="0">
                <a:solidFill>
                  <a:srgbClr val="002060"/>
                </a:solidFill>
                <a:latin typeface="Calibri" pitchFamily="34" charset="0"/>
              </a:rPr>
              <a:t> </a:t>
            </a:r>
            <a:r>
              <a:rPr lang="en-US" sz="1200" dirty="0">
                <a:solidFill>
                  <a:srgbClr val="002060"/>
                </a:solidFill>
                <a:latin typeface="Calibri" pitchFamily="34" charset="0"/>
              </a:rPr>
              <a:t>**</a:t>
            </a:r>
            <a:r>
              <a:rPr lang="ro-RO" sz="1200" dirty="0">
                <a:solidFill>
                  <a:srgbClr val="002060"/>
                </a:solidFill>
                <a:latin typeface="Calibri" pitchFamily="34" charset="0"/>
              </a:rPr>
              <a:t> se  va completa numai pentru categoria  Număr materiale IEC</a:t>
            </a:r>
          </a:p>
        </p:txBody>
      </p:sp>
      <p:sp>
        <p:nvSpPr>
          <p:cNvPr id="32824" name="Rectangle 62"/>
          <p:cNvSpPr>
            <a:spLocks noChangeArrowheads="1"/>
          </p:cNvSpPr>
          <p:nvPr/>
        </p:nvSpPr>
        <p:spPr bwMode="auto">
          <a:xfrm>
            <a:off x="2247900" y="947738"/>
            <a:ext cx="5029200" cy="571500"/>
          </a:xfrm>
          <a:prstGeom prst="rect">
            <a:avLst/>
          </a:prstGeom>
          <a:noFill/>
          <a:ln w="9525">
            <a:noFill/>
            <a:miter lim="800000"/>
            <a:headEnd/>
            <a:tailEnd/>
          </a:ln>
          <a:effectLst/>
        </p:spPr>
        <p:txBody>
          <a:bodyPr anchor="ctr"/>
          <a:lstStyle/>
          <a:p>
            <a:pPr algn="ctr" eaLnBrk="1" hangingPunct="1">
              <a:lnSpc>
                <a:spcPct val="115000"/>
              </a:lnSpc>
            </a:pPr>
            <a:r>
              <a:rPr lang="en-US" altLang="ro-RO" sz="3200" b="1" dirty="0">
                <a:solidFill>
                  <a:srgbClr val="B63C5C"/>
                </a:solidFill>
                <a:latin typeface="Arial" pitchFamily="34" charset="0"/>
              </a:rPr>
              <a:t>Date </a:t>
            </a:r>
            <a:r>
              <a:rPr lang="ro-RO" altLang="ro-RO" sz="3200" b="1" dirty="0">
                <a:solidFill>
                  <a:srgbClr val="B63C5C"/>
                </a:solidFill>
                <a:latin typeface="Arial" pitchFamily="34" charset="0"/>
              </a:rPr>
              <a:t>de raportare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971" y="1828800"/>
            <a:ext cx="6400800" cy="914400"/>
          </a:xfrm>
        </p:spPr>
        <p:txBody>
          <a:bodyPr>
            <a:normAutofit/>
          </a:bodyPr>
          <a:lstStyle/>
          <a:p>
            <a:r>
              <a:rPr lang="ro-RO" sz="2400" dirty="0">
                <a:solidFill>
                  <a:srgbClr val="B63C5C"/>
                </a:solidFill>
                <a:effectLst>
                  <a:outerShdw blurRad="38100" dist="38100" dir="2700000" algn="tl">
                    <a:srgbClr val="000000">
                      <a:alpha val="43137"/>
                    </a:srgbClr>
                  </a:outerShdw>
                </a:effectLst>
                <a:latin typeface="Arial Black" pitchFamily="34" charset="0"/>
              </a:rPr>
              <a:t>INFORMAŢII DE CONTACT</a:t>
            </a:r>
            <a:endParaRPr lang="en-US" sz="2400" dirty="0">
              <a:solidFill>
                <a:srgbClr val="B63C5C"/>
              </a:solidFill>
              <a:effectLst>
                <a:outerShdw blurRad="38100" dist="38100" dir="2700000" algn="tl">
                  <a:srgbClr val="000000">
                    <a:alpha val="43137"/>
                  </a:srgbClr>
                </a:outerShdw>
              </a:effectLst>
              <a:latin typeface="Arial Black" pitchFamily="34" charset="0"/>
            </a:endParaRPr>
          </a:p>
        </p:txBody>
      </p:sp>
      <p:sp>
        <p:nvSpPr>
          <p:cNvPr id="3" name="Content Placeholder 2"/>
          <p:cNvSpPr>
            <a:spLocks noGrp="1"/>
          </p:cNvSpPr>
          <p:nvPr>
            <p:ph idx="1"/>
          </p:nvPr>
        </p:nvSpPr>
        <p:spPr>
          <a:xfrm>
            <a:off x="457200" y="2895600"/>
            <a:ext cx="8229600" cy="1828800"/>
          </a:xfrm>
        </p:spPr>
        <p:txBody>
          <a:bodyPr>
            <a:normAutofit fontScale="92500" lnSpcReduction="10000"/>
          </a:bodyPr>
          <a:lstStyle/>
          <a:p>
            <a:pPr eaLnBrk="1" hangingPunct="1">
              <a:buNone/>
              <a:defRPr/>
            </a:pPr>
            <a:r>
              <a:rPr lang="ro-RO" sz="2400" b="1" dirty="0">
                <a:solidFill>
                  <a:srgbClr val="002060"/>
                </a:solidFill>
              </a:rPr>
              <a:t>Datele se raportează </a:t>
            </a:r>
          </a:p>
          <a:p>
            <a:pPr eaLnBrk="1" hangingPunct="1">
              <a:defRPr/>
            </a:pPr>
            <a:endParaRPr lang="ro-RO" sz="2400" b="1" dirty="0">
              <a:solidFill>
                <a:srgbClr val="002060"/>
              </a:solidFill>
            </a:endParaRPr>
          </a:p>
          <a:p>
            <a:pPr eaLnBrk="1" hangingPunct="1">
              <a:buClr>
                <a:srgbClr val="B63C5C"/>
              </a:buClr>
              <a:buFont typeface="Arial" pitchFamily="34" charset="0"/>
              <a:buChar char="•"/>
              <a:defRPr/>
            </a:pPr>
            <a:r>
              <a:rPr lang="ro-RO" sz="2400" b="1" dirty="0">
                <a:solidFill>
                  <a:srgbClr val="002060"/>
                </a:solidFill>
              </a:rPr>
              <a:t>către CRSP CLUJ: </a:t>
            </a:r>
            <a:r>
              <a:rPr lang="ro-RO" sz="2400" b="1" i="1" dirty="0">
                <a:solidFill>
                  <a:srgbClr val="B63C5C"/>
                </a:solidFill>
                <a:latin typeface="Arial" pitchFamily="34"/>
                <a:ea typeface="Arial Unicode MS" pitchFamily="34"/>
                <a:cs typeface="Arial Unicode MS" pitchFamily="34"/>
              </a:rPr>
              <a:t>scolaracj</a:t>
            </a:r>
            <a:r>
              <a:rPr lang="en-US" sz="2400" b="1" i="1" dirty="0">
                <a:solidFill>
                  <a:srgbClr val="B63C5C"/>
                </a:solidFill>
                <a:latin typeface="Arial" pitchFamily="34"/>
                <a:ea typeface="Arial Unicode MS" pitchFamily="34"/>
                <a:cs typeface="Arial Unicode MS" pitchFamily="34"/>
              </a:rPr>
              <a:t>@</a:t>
            </a:r>
            <a:r>
              <a:rPr lang="ro-RO" sz="2400" b="1" i="1" dirty="0">
                <a:solidFill>
                  <a:srgbClr val="B63C5C"/>
                </a:solidFill>
                <a:latin typeface="Arial" pitchFamily="34"/>
                <a:ea typeface="Arial Unicode MS" pitchFamily="34"/>
                <a:cs typeface="Arial Unicode MS" pitchFamily="34"/>
              </a:rPr>
              <a:t>gmail.com</a:t>
            </a:r>
          </a:p>
          <a:p>
            <a:pPr eaLnBrk="1" hangingPunct="1">
              <a:buClr>
                <a:srgbClr val="B63C5C"/>
              </a:buClr>
              <a:buFont typeface="Arial" pitchFamily="34" charset="0"/>
              <a:buChar char="•"/>
              <a:defRPr/>
            </a:pPr>
            <a:endParaRPr lang="ro-RO" b="1" dirty="0">
              <a:solidFill>
                <a:srgbClr val="FFC000"/>
              </a:solidFill>
            </a:endParaRPr>
          </a:p>
          <a:p>
            <a:pPr>
              <a:buClr>
                <a:srgbClr val="B63C5C"/>
              </a:buClr>
              <a:buFont typeface="Arial" pitchFamily="34" charset="0"/>
              <a:buChar char="•"/>
              <a:defRPr/>
            </a:pPr>
            <a:r>
              <a:rPr lang="ro-RO" sz="2400" b="1" dirty="0">
                <a:solidFill>
                  <a:srgbClr val="002060"/>
                </a:solidFill>
              </a:rPr>
              <a:t>şi în Cc către CNSBN –</a:t>
            </a:r>
            <a:r>
              <a:rPr lang="ro-RO" sz="2400" b="1" dirty="0">
                <a:solidFill>
                  <a:srgbClr val="B63C5C"/>
                </a:solidFill>
              </a:rPr>
              <a:t> mirela.banateanu@insp.gov.ro</a:t>
            </a:r>
            <a:endParaRPr lang="ro-RO" sz="2400" dirty="0">
              <a:solidFill>
                <a:srgbClr val="B63C5C"/>
              </a:solidFill>
              <a:latin typeface="Arial Black" pitchFamily="34" charset="0"/>
            </a:endParaRPr>
          </a:p>
        </p:txBody>
      </p:sp>
      <p:sp>
        <p:nvSpPr>
          <p:cNvPr id="4" name="Rectangle 3"/>
          <p:cNvSpPr/>
          <p:nvPr/>
        </p:nvSpPr>
        <p:spPr>
          <a:xfrm>
            <a:off x="428625" y="1141583"/>
            <a:ext cx="7943200" cy="610488"/>
          </a:xfrm>
          <a:prstGeom prst="rect">
            <a:avLst/>
          </a:prstGeom>
        </p:spPr>
        <p:txBody>
          <a:bodyPr wrap="none">
            <a:spAutoFit/>
          </a:bodyPr>
          <a:lstStyle/>
          <a:p>
            <a:pPr algn="ctr">
              <a:lnSpc>
                <a:spcPct val="115000"/>
              </a:lnSpc>
              <a:defRPr/>
            </a:pPr>
            <a:r>
              <a:rPr lang="ro-RO" altLang="ro-RO" sz="3200" b="1" dirty="0">
                <a:solidFill>
                  <a:srgbClr val="B63C5C"/>
                </a:solidFill>
                <a:effectLst>
                  <a:outerShdw blurRad="38100" dist="38100" dir="2700000" algn="tl">
                    <a:srgbClr val="000000">
                      <a:alpha val="43137"/>
                    </a:srgbClr>
                  </a:outerShdw>
                </a:effectLst>
                <a:latin typeface="Arial" panose="020B0604020202020204" pitchFamily="34" charset="0"/>
              </a:rPr>
              <a:t>Termen de raportare: 31 noiembrie</a:t>
            </a:r>
            <a:r>
              <a:rPr lang="en-US" altLang="ro-RO" sz="3200" b="1" dirty="0">
                <a:solidFill>
                  <a:srgbClr val="B63C5C"/>
                </a:solidFill>
                <a:effectLst>
                  <a:outerShdw blurRad="38100" dist="38100" dir="2700000" algn="tl">
                    <a:srgbClr val="000000">
                      <a:alpha val="43137"/>
                    </a:srgbClr>
                  </a:outerShdw>
                </a:effectLst>
                <a:latin typeface="Arial" panose="020B0604020202020204" pitchFamily="34" charset="0"/>
              </a:rPr>
              <a:t> 202</a:t>
            </a:r>
            <a:r>
              <a:rPr lang="ro-RO" altLang="ro-RO" sz="3200" b="1" dirty="0">
                <a:solidFill>
                  <a:srgbClr val="B63C5C"/>
                </a:solidFill>
                <a:effectLst>
                  <a:outerShdw blurRad="38100" dist="38100" dir="2700000" algn="tl">
                    <a:srgbClr val="000000">
                      <a:alpha val="43137"/>
                    </a:srgbClr>
                  </a:outerShdw>
                </a:effectLst>
                <a:latin typeface="Arial" panose="020B0604020202020204" pitchFamily="34" charset="0"/>
              </a:rPr>
              <a:t>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4670" y="3429000"/>
            <a:ext cx="8226425" cy="2400657"/>
          </a:xfrm>
          <a:prstGeom prst="rect">
            <a:avLst/>
          </a:prstGeom>
        </p:spPr>
        <p:txBody>
          <a:bodyPr wrap="square">
            <a:spAutoFit/>
          </a:bodyPr>
          <a:lstStyle/>
          <a:p>
            <a:pPr algn="just">
              <a:lnSpc>
                <a:spcPct val="150000"/>
              </a:lnSpc>
            </a:pPr>
            <a:r>
              <a:rPr lang="vi-VN" sz="2000" b="1" dirty="0">
                <a:latin typeface="Calibri" pitchFamily="34" charset="0"/>
                <a:cs typeface="Times New Roman" pitchFamily="18" charset="0"/>
              </a:rPr>
              <a:t>Conform datelor Agenţiei Internaţionale pentru Cercetare în domeniul Cancerului (IARC) din cadrul Organizaţiei Mondiale a Sănătăţii (OMS), la nivel mondial, cancerul de sân cu peste 2.26 milioane de cazuri estimate (11,7%), a devenit în 2020, pentru prima dată, cel mai frecvent tip de cancer depăşind cancerul pulmonar (2,20 milioane, 11,4%)</a:t>
            </a:r>
            <a:r>
              <a:rPr lang="ro-RO" sz="2000" b="1" dirty="0">
                <a:latin typeface="Calibri" pitchFamily="34" charset="0"/>
                <a:cs typeface="Times New Roman" pitchFamily="18" charset="0"/>
              </a:rPr>
              <a:t>. </a:t>
            </a:r>
            <a:r>
              <a:rPr lang="en-US" sz="2000" b="1" dirty="0">
                <a:latin typeface="Calibri" pitchFamily="34" charset="0"/>
                <a:cs typeface="Times New Roman" pitchFamily="18" charset="0"/>
              </a:rPr>
              <a:t>[1]</a:t>
            </a:r>
            <a:r>
              <a:rPr lang="ro-RO" sz="2000" b="1" dirty="0">
                <a:latin typeface="Calibri" pitchFamily="34" charset="0"/>
                <a:cs typeface="Times New Roman" pitchFamily="18" charset="0"/>
              </a:rPr>
              <a:t> </a:t>
            </a:r>
            <a:endParaRPr lang="en-US" sz="2000" b="1" dirty="0">
              <a:latin typeface="Calibri" pitchFamily="34" charset="0"/>
              <a:cs typeface="Times New Roman" pitchFamily="18" charset="0"/>
            </a:endParaRPr>
          </a:p>
        </p:txBody>
      </p:sp>
      <p:sp>
        <p:nvSpPr>
          <p:cNvPr id="5" name="Rectangle 4"/>
          <p:cNvSpPr/>
          <p:nvPr/>
        </p:nvSpPr>
        <p:spPr>
          <a:xfrm>
            <a:off x="457200" y="5943600"/>
            <a:ext cx="8077200" cy="246221"/>
          </a:xfrm>
          <a:prstGeom prst="rect">
            <a:avLst/>
          </a:prstGeom>
        </p:spPr>
        <p:txBody>
          <a:bodyPr wrap="square">
            <a:spAutoFit/>
          </a:bodyPr>
          <a:lstStyle/>
          <a:p>
            <a:r>
              <a:rPr lang="en-US" sz="1000" dirty="0">
                <a:latin typeface="Times New Roman" pitchFamily="18" charset="0"/>
                <a:cs typeface="Times New Roman" pitchFamily="18" charset="0"/>
              </a:rPr>
              <a:t>1. International Agency for Research on cancer - Global Cancer Observatory:  Estimated new breast cancer cases, both sexes, World, 2020 </a:t>
            </a:r>
            <a:r>
              <a:rPr lang="ro-RO" sz="1000" dirty="0">
                <a:latin typeface="Times New Roman" pitchFamily="18" charset="0"/>
                <a:cs typeface="Times New Roman" pitchFamily="18" charset="0"/>
              </a:rPr>
              <a:t>– </a:t>
            </a:r>
            <a:r>
              <a:rPr lang="ro-RO" sz="1000" dirty="0">
                <a:latin typeface="Times New Roman" pitchFamily="18" charset="0"/>
                <a:cs typeface="Times New Roman" pitchFamily="18" charset="0"/>
                <a:hlinkClick r:id="rId2"/>
              </a:rPr>
              <a:t>aici</a:t>
            </a:r>
            <a:r>
              <a:rPr lang="ro-RO" sz="1000" dirty="0">
                <a:latin typeface="Times New Roman" pitchFamily="18" charset="0"/>
                <a:cs typeface="Times New Roman" pitchFamily="18" charset="0"/>
              </a:rPr>
              <a:t> </a:t>
            </a:r>
            <a:endParaRPr lang="en-US" sz="1000" dirty="0">
              <a:latin typeface="Times New Roman" pitchFamily="18" charset="0"/>
              <a:cs typeface="Times New Roman" pitchFamily="18" charset="0"/>
            </a:endParaRPr>
          </a:p>
        </p:txBody>
      </p:sp>
      <p:sp>
        <p:nvSpPr>
          <p:cNvPr id="14338" name="AutoShape 2" descr="Mucurile de ţigară aruncate în mediul înconjurător afectează dezvoltarea  plantelor - Green Repo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Mucurile de ţigară aruncate în mediul înconjurător afectează dezvoltarea  plantelor - Green Repo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 name="Picture 9" descr="Breast cancer Clip Art Vector Graphics. 12,760 Breast cancer EPS clipart  vector and stock illustrations available to search from thousands of  royalty free illustration providers."/>
          <p:cNvPicPr/>
          <p:nvPr/>
        </p:nvPicPr>
        <p:blipFill rotWithShape="1">
          <a:blip r:embed="rId3">
            <a:extLst>
              <a:ext uri="{28A0092B-C50C-407E-A947-70E740481C1C}">
                <a14:useLocalDpi xmlns:a14="http://schemas.microsoft.com/office/drawing/2010/main" val="0"/>
              </a:ext>
            </a:extLst>
          </a:blip>
          <a:srcRect b="7224"/>
          <a:stretch/>
        </p:blipFill>
        <p:spPr bwMode="auto">
          <a:xfrm>
            <a:off x="2441892" y="874929"/>
            <a:ext cx="4107815" cy="2554071"/>
          </a:xfrm>
          <a:prstGeom prst="ellipse">
            <a:avLst/>
          </a:prstGeom>
          <a:ln>
            <a:noFill/>
          </a:ln>
          <a:effectLst>
            <a:softEdge rad="112500"/>
          </a:effectLst>
        </p:spPr>
      </p:pic>
    </p:spTree>
    <p:extLst>
      <p:ext uri="{BB962C8B-B14F-4D97-AF65-F5344CB8AC3E}">
        <p14:creationId xmlns:p14="http://schemas.microsoft.com/office/powerpoint/2010/main" val="391587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5762" y="1447800"/>
            <a:ext cx="3657600" cy="2862322"/>
          </a:xfrm>
          <a:prstGeom prst="rect">
            <a:avLst/>
          </a:prstGeom>
        </p:spPr>
        <p:txBody>
          <a:bodyPr wrap="square">
            <a:spAutoFit/>
          </a:bodyPr>
          <a:lstStyle/>
          <a:p>
            <a:pPr algn="just"/>
            <a:r>
              <a:rPr lang="fr-FR" sz="2000" dirty="0" err="1"/>
              <a:t>În</a:t>
            </a:r>
            <a:r>
              <a:rPr lang="fr-FR" sz="2000" dirty="0"/>
              <a:t> Europa, </a:t>
            </a:r>
            <a:r>
              <a:rPr lang="fr-FR" sz="2000" dirty="0" err="1"/>
              <a:t>cancerul</a:t>
            </a:r>
            <a:r>
              <a:rPr lang="fr-FR" sz="2000" dirty="0"/>
              <a:t> de </a:t>
            </a:r>
            <a:r>
              <a:rPr lang="fr-FR" sz="2000" dirty="0" err="1"/>
              <a:t>sân</a:t>
            </a:r>
            <a:r>
              <a:rPr lang="fr-FR" sz="2000" dirty="0"/>
              <a:t> este </a:t>
            </a:r>
            <a:r>
              <a:rPr lang="fr-FR" sz="2000" dirty="0" err="1"/>
              <a:t>cea</a:t>
            </a:r>
            <a:r>
              <a:rPr lang="fr-FR" sz="2000" dirty="0"/>
              <a:t> mai </a:t>
            </a:r>
            <a:r>
              <a:rPr lang="fr-FR" sz="2000" dirty="0" err="1"/>
              <a:t>frecventă</a:t>
            </a:r>
            <a:r>
              <a:rPr lang="fr-FR" sz="2000" dirty="0"/>
              <a:t> </a:t>
            </a:r>
            <a:r>
              <a:rPr lang="fr-FR" sz="2000" dirty="0" err="1"/>
              <a:t>localizare</a:t>
            </a:r>
            <a:r>
              <a:rPr lang="fr-FR" sz="2000" dirty="0"/>
              <a:t> </a:t>
            </a:r>
            <a:r>
              <a:rPr lang="fr-FR" sz="2000" dirty="0" err="1"/>
              <a:t>dintre</a:t>
            </a:r>
            <a:r>
              <a:rPr lang="fr-FR" sz="2000" dirty="0"/>
              <a:t> </a:t>
            </a:r>
            <a:r>
              <a:rPr lang="fr-FR" sz="2000" dirty="0" err="1"/>
              <a:t>toate</a:t>
            </a:r>
            <a:r>
              <a:rPr lang="fr-FR" sz="2000" dirty="0"/>
              <a:t> </a:t>
            </a:r>
            <a:r>
              <a:rPr lang="fr-FR" sz="2000" dirty="0" err="1"/>
              <a:t>tipurile</a:t>
            </a:r>
            <a:r>
              <a:rPr lang="fr-FR" sz="2000" dirty="0"/>
              <a:t> de cancer  la </a:t>
            </a:r>
            <a:r>
              <a:rPr lang="fr-FR" sz="2000" dirty="0" err="1"/>
              <a:t>femei</a:t>
            </a:r>
            <a:r>
              <a:rPr lang="fr-FR" sz="2000" dirty="0"/>
              <a:t> (25,8 %), </a:t>
            </a:r>
            <a:r>
              <a:rPr lang="fr-FR" sz="2000" dirty="0" err="1"/>
              <a:t>cu</a:t>
            </a:r>
            <a:r>
              <a:rPr lang="fr-FR" sz="2000" dirty="0"/>
              <a:t> un </a:t>
            </a:r>
            <a:r>
              <a:rPr lang="fr-FR" sz="2000" dirty="0" err="1"/>
              <a:t>număr</a:t>
            </a:r>
            <a:r>
              <a:rPr lang="fr-FR" sz="2000" dirty="0"/>
              <a:t> de 531 086 </a:t>
            </a:r>
            <a:r>
              <a:rPr lang="fr-FR" sz="2000" dirty="0" err="1"/>
              <a:t>cazuri</a:t>
            </a:r>
            <a:r>
              <a:rPr lang="fr-FR" sz="2000" dirty="0"/>
              <a:t> </a:t>
            </a:r>
            <a:r>
              <a:rPr lang="fr-FR" sz="2000" dirty="0" err="1"/>
              <a:t>noi</a:t>
            </a:r>
            <a:r>
              <a:rPr lang="fr-FR" sz="2000" dirty="0"/>
              <a:t>, </a:t>
            </a:r>
            <a:r>
              <a:rPr lang="fr-FR" sz="2000" dirty="0" err="1"/>
              <a:t>mult</a:t>
            </a:r>
            <a:r>
              <a:rPr lang="fr-FR" sz="2000" dirty="0"/>
              <a:t> peste </a:t>
            </a:r>
            <a:r>
              <a:rPr lang="fr-FR" sz="2000" dirty="0" err="1"/>
              <a:t>cancerul</a:t>
            </a:r>
            <a:r>
              <a:rPr lang="fr-FR" sz="2000" dirty="0"/>
              <a:t> de colon (11,6%; 238 106 </a:t>
            </a:r>
            <a:r>
              <a:rPr lang="fr-FR" sz="2000" dirty="0" err="1"/>
              <a:t>cazuri</a:t>
            </a:r>
            <a:r>
              <a:rPr lang="fr-FR" sz="2000" dirty="0"/>
              <a:t> </a:t>
            </a:r>
            <a:r>
              <a:rPr lang="fr-FR" sz="2000" dirty="0" err="1"/>
              <a:t>noi</a:t>
            </a:r>
            <a:r>
              <a:rPr lang="fr-FR" sz="2000" dirty="0"/>
              <a:t>) </a:t>
            </a:r>
            <a:r>
              <a:rPr lang="fr-FR" sz="2000" dirty="0" err="1"/>
              <a:t>și</a:t>
            </a:r>
            <a:r>
              <a:rPr lang="fr-FR" sz="2000" dirty="0"/>
              <a:t> </a:t>
            </a:r>
            <a:r>
              <a:rPr lang="fr-FR" sz="2000" dirty="0" err="1"/>
              <a:t>cancerul</a:t>
            </a:r>
            <a:r>
              <a:rPr lang="fr-FR" sz="2000" dirty="0"/>
              <a:t> de </a:t>
            </a:r>
            <a:r>
              <a:rPr lang="fr-FR" sz="2000" dirty="0" err="1"/>
              <a:t>plămân</a:t>
            </a:r>
            <a:r>
              <a:rPr lang="fr-FR" sz="2000" dirty="0"/>
              <a:t> (7.9 %; 162 480 </a:t>
            </a:r>
            <a:r>
              <a:rPr lang="fr-FR" sz="2000" dirty="0" err="1"/>
              <a:t>cazuri</a:t>
            </a:r>
            <a:r>
              <a:rPr lang="fr-FR" sz="2000" dirty="0"/>
              <a:t> </a:t>
            </a:r>
            <a:r>
              <a:rPr lang="fr-FR" sz="2000" dirty="0" err="1"/>
              <a:t>noi</a:t>
            </a:r>
            <a:r>
              <a:rPr lang="fr-FR" sz="2000" dirty="0"/>
              <a:t>)</a:t>
            </a:r>
            <a:r>
              <a:rPr lang="ro-RO" sz="2000" dirty="0"/>
              <a:t> </a:t>
            </a:r>
            <a:r>
              <a:rPr lang="en-US" sz="2000" dirty="0"/>
              <a:t>[2]</a:t>
            </a:r>
            <a:endParaRPr lang="ro-RO"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4269356" y="1447800"/>
            <a:ext cx="4305300" cy="2969260"/>
          </a:xfrm>
          <a:prstGeom prst="rect">
            <a:avLst/>
          </a:prstGeom>
          <a:noFill/>
          <a:ln>
            <a:noFill/>
          </a:ln>
        </p:spPr>
      </p:pic>
      <p:sp>
        <p:nvSpPr>
          <p:cNvPr id="7" name="Rectangle 6"/>
          <p:cNvSpPr/>
          <p:nvPr/>
        </p:nvSpPr>
        <p:spPr>
          <a:xfrm>
            <a:off x="4114800" y="4417060"/>
            <a:ext cx="4572000" cy="400110"/>
          </a:xfrm>
          <a:prstGeom prst="rect">
            <a:avLst/>
          </a:prstGeom>
        </p:spPr>
        <p:txBody>
          <a:bodyPr>
            <a:spAutoFit/>
          </a:bodyPr>
          <a:lstStyle/>
          <a:p>
            <a:pPr algn="ctr"/>
            <a:r>
              <a:rPr lang="fr-FR" sz="1000" b="1" dirty="0" err="1"/>
              <a:t>Fig</a:t>
            </a:r>
            <a:r>
              <a:rPr lang="fr-FR" sz="1000" b="1" dirty="0"/>
              <a:t> </a:t>
            </a:r>
            <a:r>
              <a:rPr lang="ro-RO" sz="1000" b="1" dirty="0"/>
              <a:t>1</a:t>
            </a:r>
            <a:r>
              <a:rPr lang="fr-FR" sz="1000" b="1" dirty="0"/>
              <a:t>. </a:t>
            </a:r>
            <a:r>
              <a:rPr lang="ro-RO" sz="1000" b="1" dirty="0"/>
              <a:t>Distribuția n</a:t>
            </a:r>
            <a:r>
              <a:rPr lang="fr-FR" sz="1000" b="1" dirty="0" err="1"/>
              <a:t>umăr</a:t>
            </a:r>
            <a:r>
              <a:rPr lang="ro-RO" sz="1000" b="1" dirty="0"/>
              <a:t>ului</a:t>
            </a:r>
            <a:r>
              <a:rPr lang="fr-FR" sz="1000" b="1" dirty="0"/>
              <a:t> </a:t>
            </a:r>
            <a:r>
              <a:rPr lang="fr-FR" sz="1000" b="1" dirty="0" err="1"/>
              <a:t>estimat</a:t>
            </a:r>
            <a:r>
              <a:rPr lang="fr-FR" sz="1000" b="1" dirty="0"/>
              <a:t> </a:t>
            </a:r>
            <a:r>
              <a:rPr lang="fr-FR" sz="1000" b="1" dirty="0" err="1"/>
              <a:t>cazuri</a:t>
            </a:r>
            <a:r>
              <a:rPr lang="fr-FR" sz="1000" b="1" dirty="0"/>
              <a:t> </a:t>
            </a:r>
            <a:r>
              <a:rPr lang="fr-FR" sz="1000" b="1" dirty="0" err="1"/>
              <a:t>noi</a:t>
            </a:r>
            <a:r>
              <a:rPr lang="fr-FR" sz="1000" b="1" dirty="0"/>
              <a:t> de cancer </a:t>
            </a:r>
            <a:r>
              <a:rPr lang="fr-FR" sz="1000" b="1" dirty="0" err="1"/>
              <a:t>pe</a:t>
            </a:r>
            <a:r>
              <a:rPr lang="fr-FR" sz="1000" b="1" dirty="0"/>
              <a:t> </a:t>
            </a:r>
            <a:r>
              <a:rPr lang="fr-FR" sz="1000" b="1" dirty="0" err="1"/>
              <a:t>localiz</a:t>
            </a:r>
            <a:r>
              <a:rPr lang="ro-RO" sz="1000" b="1" dirty="0"/>
              <a:t>ă</a:t>
            </a:r>
            <a:r>
              <a:rPr lang="fr-FR" sz="1000" b="1" dirty="0"/>
              <a:t>ri, la </a:t>
            </a:r>
            <a:r>
              <a:rPr lang="fr-FR" sz="1000" b="1" dirty="0" err="1"/>
              <a:t>femeile</a:t>
            </a:r>
            <a:r>
              <a:rPr lang="fr-FR" sz="1000" b="1" dirty="0"/>
              <a:t> de </a:t>
            </a:r>
            <a:r>
              <a:rPr lang="fr-FR" sz="1000" b="1" dirty="0" err="1"/>
              <a:t>toate</a:t>
            </a:r>
            <a:r>
              <a:rPr lang="fr-FR" sz="1000" b="1" dirty="0"/>
              <a:t> </a:t>
            </a:r>
            <a:r>
              <a:rPr lang="fr-FR" sz="1000" b="1" dirty="0" err="1"/>
              <a:t>vârstele</a:t>
            </a:r>
            <a:r>
              <a:rPr lang="fr-FR" sz="1000" b="1" dirty="0"/>
              <a:t>, </a:t>
            </a:r>
            <a:r>
              <a:rPr lang="fr-FR" sz="1000" b="1" dirty="0" err="1"/>
              <a:t>în</a:t>
            </a:r>
            <a:r>
              <a:rPr lang="fr-FR" sz="1000" b="1" dirty="0"/>
              <a:t> Europa</a:t>
            </a:r>
            <a:r>
              <a:rPr lang="ro-RO" sz="1000" b="1" dirty="0"/>
              <a:t>,</a:t>
            </a:r>
            <a:r>
              <a:rPr lang="fr-FR" sz="1000" b="1" dirty="0"/>
              <a:t> 2020</a:t>
            </a:r>
            <a:endParaRPr lang="ro-RO" sz="1000" b="1" dirty="0"/>
          </a:p>
        </p:txBody>
      </p:sp>
      <p:sp>
        <p:nvSpPr>
          <p:cNvPr id="8" name="Rectangle 7"/>
          <p:cNvSpPr/>
          <p:nvPr/>
        </p:nvSpPr>
        <p:spPr>
          <a:xfrm>
            <a:off x="465826" y="6083963"/>
            <a:ext cx="8077200" cy="246221"/>
          </a:xfrm>
          <a:prstGeom prst="rect">
            <a:avLst/>
          </a:prstGeom>
        </p:spPr>
        <p:txBody>
          <a:bodyPr wrap="square">
            <a:spAutoFit/>
          </a:bodyPr>
          <a:lstStyle/>
          <a:p>
            <a:r>
              <a:rPr lang="en-US" sz="1000" dirty="0">
                <a:latin typeface="Times New Roman" pitchFamily="18" charset="0"/>
                <a:cs typeface="Times New Roman" pitchFamily="18" charset="0"/>
              </a:rPr>
              <a:t>2. International Agency for Research on cancer - Global Cancer Observatory: Estimated new cases breast cancer females all ages Europe 2020 - </a:t>
            </a:r>
            <a:r>
              <a:rPr lang="ro-RO" sz="1000" dirty="0">
                <a:latin typeface="Times New Roman" pitchFamily="18" charset="0"/>
                <a:cs typeface="Times New Roman" pitchFamily="18" charset="0"/>
                <a:hlinkClick r:id="rId3"/>
              </a:rPr>
              <a:t>aici</a:t>
            </a:r>
            <a:r>
              <a:rPr lang="en-US" sz="1000" dirty="0">
                <a:latin typeface="Times New Roman" pitchFamily="18" charset="0"/>
                <a:cs typeface="Times New Roman" pitchFamily="18" charset="0"/>
              </a:rPr>
              <a:t> </a:t>
            </a:r>
          </a:p>
        </p:txBody>
      </p:sp>
    </p:spTree>
    <p:extLst>
      <p:ext uri="{BB962C8B-B14F-4D97-AF65-F5344CB8AC3E}">
        <p14:creationId xmlns:p14="http://schemas.microsoft.com/office/powerpoint/2010/main" val="3780132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9408" y="1447800"/>
            <a:ext cx="3505200" cy="2862322"/>
          </a:xfrm>
          <a:prstGeom prst="rect">
            <a:avLst/>
          </a:prstGeom>
        </p:spPr>
        <p:txBody>
          <a:bodyPr wrap="square">
            <a:spAutoFit/>
          </a:bodyPr>
          <a:lstStyle/>
          <a:p>
            <a:pPr algn="just"/>
            <a:r>
              <a:rPr lang="fr-FR" sz="2000" dirty="0" err="1"/>
              <a:t>În</a:t>
            </a:r>
            <a:r>
              <a:rPr lang="fr-FR" sz="2000" dirty="0"/>
              <a:t> </a:t>
            </a:r>
            <a:r>
              <a:rPr lang="fr-FR" sz="2000" dirty="0" err="1"/>
              <a:t>România</a:t>
            </a:r>
            <a:r>
              <a:rPr lang="fr-FR" sz="2000" dirty="0"/>
              <a:t>, </a:t>
            </a:r>
            <a:r>
              <a:rPr lang="fr-FR" sz="2000" dirty="0" err="1"/>
              <a:t>cancerul</a:t>
            </a:r>
            <a:r>
              <a:rPr lang="fr-FR" sz="2000" dirty="0"/>
              <a:t> de </a:t>
            </a:r>
            <a:r>
              <a:rPr lang="fr-FR" sz="2000" dirty="0" err="1"/>
              <a:t>sân</a:t>
            </a:r>
            <a:r>
              <a:rPr lang="fr-FR" sz="2000" dirty="0"/>
              <a:t> </a:t>
            </a:r>
            <a:r>
              <a:rPr lang="fr-FR" sz="2000" dirty="0" err="1"/>
              <a:t>ocupa</a:t>
            </a:r>
            <a:r>
              <a:rPr lang="fr-FR" sz="2000" dirty="0"/>
              <a:t> </a:t>
            </a:r>
            <a:r>
              <a:rPr lang="fr-FR" sz="2000" dirty="0" err="1"/>
              <a:t>în</a:t>
            </a:r>
            <a:r>
              <a:rPr lang="fr-FR" sz="2000" dirty="0"/>
              <a:t> 2020, prima </a:t>
            </a:r>
            <a:r>
              <a:rPr lang="fr-FR" sz="2000" dirty="0" err="1"/>
              <a:t>poziție</a:t>
            </a:r>
            <a:r>
              <a:rPr lang="ro-RO" sz="2000" dirty="0"/>
              <a:t> în rândul femeilor,</a:t>
            </a:r>
            <a:r>
              <a:rPr lang="fr-FR" sz="2000" dirty="0"/>
              <a:t> </a:t>
            </a:r>
            <a:r>
              <a:rPr lang="fr-FR" sz="2000" dirty="0" err="1"/>
              <a:t>cu</a:t>
            </a:r>
            <a:r>
              <a:rPr lang="fr-FR" sz="2000" dirty="0"/>
              <a:t> o </a:t>
            </a:r>
            <a:r>
              <a:rPr lang="fr-FR" sz="2000" dirty="0" err="1"/>
              <a:t>pondere</a:t>
            </a:r>
            <a:r>
              <a:rPr lang="fr-FR" sz="2000" dirty="0"/>
              <a:t> a </a:t>
            </a:r>
            <a:r>
              <a:rPr lang="fr-FR" sz="2000" dirty="0" err="1"/>
              <a:t>cazurilor</a:t>
            </a:r>
            <a:r>
              <a:rPr lang="fr-FR" sz="2000" dirty="0"/>
              <a:t> </a:t>
            </a:r>
            <a:r>
              <a:rPr lang="fr-FR" sz="2000" dirty="0" err="1"/>
              <a:t>noi</a:t>
            </a:r>
            <a:r>
              <a:rPr lang="fr-FR" sz="2000" dirty="0"/>
              <a:t> de 26,9% (12 085  </a:t>
            </a:r>
            <a:r>
              <a:rPr lang="fr-FR" sz="2000" dirty="0" err="1"/>
              <a:t>cazuri</a:t>
            </a:r>
            <a:r>
              <a:rPr lang="fr-FR" sz="2000" dirty="0"/>
              <a:t> </a:t>
            </a:r>
            <a:r>
              <a:rPr lang="fr-FR" sz="2000" dirty="0" err="1"/>
              <a:t>noi</a:t>
            </a:r>
            <a:r>
              <a:rPr lang="fr-FR" sz="2000" dirty="0"/>
              <a:t>), la mare </a:t>
            </a:r>
            <a:r>
              <a:rPr lang="fr-FR" sz="2000" dirty="0" err="1"/>
              <a:t>distanță</a:t>
            </a:r>
            <a:r>
              <a:rPr lang="fr-FR" sz="2000" dirty="0"/>
              <a:t> de </a:t>
            </a:r>
            <a:r>
              <a:rPr lang="fr-FR" sz="2000" dirty="0" err="1"/>
              <a:t>cancerul</a:t>
            </a:r>
            <a:r>
              <a:rPr lang="fr-FR" sz="2000" dirty="0"/>
              <a:t> de colon (11,8%; 5 331 </a:t>
            </a:r>
            <a:r>
              <a:rPr lang="fr-FR" sz="2000" dirty="0" err="1"/>
              <a:t>cazuri</a:t>
            </a:r>
            <a:r>
              <a:rPr lang="fr-FR" sz="2000" dirty="0"/>
              <a:t> </a:t>
            </a:r>
            <a:r>
              <a:rPr lang="fr-FR" sz="2000" dirty="0" err="1"/>
              <a:t>noi</a:t>
            </a:r>
            <a:r>
              <a:rPr lang="fr-FR" sz="2000" dirty="0"/>
              <a:t>) </a:t>
            </a:r>
            <a:r>
              <a:rPr lang="fr-FR" sz="2000" dirty="0" err="1"/>
              <a:t>și</a:t>
            </a:r>
            <a:r>
              <a:rPr lang="fr-FR" sz="2000" dirty="0"/>
              <a:t> </a:t>
            </a:r>
            <a:r>
              <a:rPr lang="fr-FR" sz="2000" dirty="0" err="1"/>
              <a:t>cancerul</a:t>
            </a:r>
            <a:r>
              <a:rPr lang="fr-FR" sz="2000" dirty="0"/>
              <a:t> de col </a:t>
            </a:r>
            <a:r>
              <a:rPr lang="fr-FR" sz="2000" dirty="0" err="1"/>
              <a:t>uterin</a:t>
            </a:r>
            <a:r>
              <a:rPr lang="fr-FR" sz="2000" dirty="0"/>
              <a:t> (7.5 %; 3 380 </a:t>
            </a:r>
            <a:r>
              <a:rPr lang="fr-FR" sz="2000" dirty="0" err="1"/>
              <a:t>cazuri</a:t>
            </a:r>
            <a:r>
              <a:rPr lang="fr-FR" sz="2000" dirty="0"/>
              <a:t> </a:t>
            </a:r>
            <a:r>
              <a:rPr lang="fr-FR" sz="2000" dirty="0" err="1"/>
              <a:t>noi</a:t>
            </a:r>
            <a:r>
              <a:rPr lang="fr-FR" sz="2000" dirty="0"/>
              <a:t>).</a:t>
            </a:r>
            <a:r>
              <a:rPr lang="en-US" sz="2000" dirty="0"/>
              <a:t>[3]</a:t>
            </a:r>
            <a:endParaRPr lang="ro-RO"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311711"/>
            <a:ext cx="4567555" cy="2857500"/>
          </a:xfrm>
          <a:prstGeom prst="rect">
            <a:avLst/>
          </a:prstGeom>
          <a:noFill/>
          <a:ln>
            <a:noFill/>
          </a:ln>
        </p:spPr>
      </p:pic>
      <p:sp>
        <p:nvSpPr>
          <p:cNvPr id="7" name="Rectangle 6"/>
          <p:cNvSpPr/>
          <p:nvPr/>
        </p:nvSpPr>
        <p:spPr>
          <a:xfrm>
            <a:off x="4114800" y="4169059"/>
            <a:ext cx="4572000" cy="400110"/>
          </a:xfrm>
          <a:prstGeom prst="rect">
            <a:avLst/>
          </a:prstGeom>
        </p:spPr>
        <p:txBody>
          <a:bodyPr>
            <a:spAutoFit/>
          </a:bodyPr>
          <a:lstStyle/>
          <a:p>
            <a:pPr algn="ctr"/>
            <a:r>
              <a:rPr lang="fr-FR" sz="1000" b="1" dirty="0" err="1"/>
              <a:t>Fig</a:t>
            </a:r>
            <a:r>
              <a:rPr lang="fr-FR" sz="1000" b="1" dirty="0"/>
              <a:t> 2. </a:t>
            </a:r>
            <a:r>
              <a:rPr lang="fr-FR" sz="1000" b="1" dirty="0" err="1"/>
              <a:t>Distribu</a:t>
            </a:r>
            <a:r>
              <a:rPr lang="ro-RO" sz="1000" b="1" dirty="0"/>
              <a:t>ția n</a:t>
            </a:r>
            <a:r>
              <a:rPr lang="fr-FR" sz="1000" b="1" dirty="0" err="1"/>
              <a:t>umăr</a:t>
            </a:r>
            <a:r>
              <a:rPr lang="ro-RO" sz="1000" b="1" dirty="0"/>
              <a:t>ului de</a:t>
            </a:r>
            <a:r>
              <a:rPr lang="fr-FR" sz="1000" b="1" dirty="0"/>
              <a:t> </a:t>
            </a:r>
            <a:r>
              <a:rPr lang="fr-FR" sz="1000" b="1" dirty="0" err="1"/>
              <a:t>cazuri</a:t>
            </a:r>
            <a:r>
              <a:rPr lang="fr-FR" sz="1000" b="1" dirty="0"/>
              <a:t> </a:t>
            </a:r>
            <a:r>
              <a:rPr lang="fr-FR" sz="1000" b="1" dirty="0" err="1"/>
              <a:t>noi</a:t>
            </a:r>
            <a:r>
              <a:rPr lang="fr-FR" sz="1000" b="1" dirty="0"/>
              <a:t> de cancer </a:t>
            </a:r>
            <a:r>
              <a:rPr lang="fr-FR" sz="1000" b="1" dirty="0" err="1"/>
              <a:t>pe</a:t>
            </a:r>
            <a:r>
              <a:rPr lang="fr-FR" sz="1000" b="1" dirty="0"/>
              <a:t> </a:t>
            </a:r>
            <a:r>
              <a:rPr lang="fr-FR" sz="1000" b="1" dirty="0" err="1"/>
              <a:t>localizări</a:t>
            </a:r>
            <a:r>
              <a:rPr lang="fr-FR" sz="1000" b="1" dirty="0"/>
              <a:t>, la </a:t>
            </a:r>
            <a:r>
              <a:rPr lang="fr-FR" sz="1000" b="1" dirty="0" err="1"/>
              <a:t>femeile</a:t>
            </a:r>
            <a:r>
              <a:rPr lang="fr-FR" sz="1000" b="1" dirty="0"/>
              <a:t> de </a:t>
            </a:r>
            <a:r>
              <a:rPr lang="fr-FR" sz="1000" b="1" dirty="0" err="1"/>
              <a:t>toate</a:t>
            </a:r>
            <a:r>
              <a:rPr lang="fr-FR" sz="1000" b="1" dirty="0"/>
              <a:t> </a:t>
            </a:r>
            <a:r>
              <a:rPr lang="fr-FR" sz="1000" b="1" dirty="0" err="1"/>
              <a:t>vârstele</a:t>
            </a:r>
            <a:r>
              <a:rPr lang="fr-FR" sz="1000" b="1" dirty="0"/>
              <a:t>, </a:t>
            </a:r>
            <a:r>
              <a:rPr lang="fr-FR" sz="1000" b="1" dirty="0" err="1"/>
              <a:t>în</a:t>
            </a:r>
            <a:r>
              <a:rPr lang="fr-FR" sz="1000" b="1" dirty="0"/>
              <a:t> </a:t>
            </a:r>
            <a:r>
              <a:rPr lang="fr-FR" sz="1000" b="1" dirty="0" err="1"/>
              <a:t>România</a:t>
            </a:r>
            <a:r>
              <a:rPr lang="fr-FR" sz="1000" b="1" dirty="0"/>
              <a:t>, 2020</a:t>
            </a:r>
            <a:endParaRPr lang="ro-RO" sz="1000" b="1" dirty="0"/>
          </a:p>
        </p:txBody>
      </p:sp>
      <p:sp>
        <p:nvSpPr>
          <p:cNvPr id="8" name="Rectangle 7"/>
          <p:cNvSpPr/>
          <p:nvPr/>
        </p:nvSpPr>
        <p:spPr>
          <a:xfrm>
            <a:off x="465826" y="6083963"/>
            <a:ext cx="8077200" cy="246221"/>
          </a:xfrm>
          <a:prstGeom prst="rect">
            <a:avLst/>
          </a:prstGeom>
        </p:spPr>
        <p:txBody>
          <a:bodyPr wrap="square">
            <a:spAutoFit/>
          </a:bodyPr>
          <a:lstStyle/>
          <a:p>
            <a:r>
              <a:rPr lang="en-US" sz="1000" dirty="0">
                <a:latin typeface="Times New Roman" pitchFamily="18" charset="0"/>
                <a:cs typeface="Times New Roman" pitchFamily="18" charset="0"/>
              </a:rPr>
              <a:t>3. International Agency for Research on cancer - Global Cancer Observatory: Estimated new cases cancer females all ages Romania - </a:t>
            </a:r>
            <a:r>
              <a:rPr lang="ro-RO" sz="1000" dirty="0">
                <a:latin typeface="Times New Roman" pitchFamily="18" charset="0"/>
                <a:cs typeface="Times New Roman" pitchFamily="18" charset="0"/>
                <a:hlinkClick r:id="rId3"/>
              </a:rPr>
              <a:t>aici</a:t>
            </a:r>
            <a:r>
              <a:rPr lang="en-US" sz="1000" dirty="0">
                <a:latin typeface="Times New Roman" pitchFamily="18" charset="0"/>
                <a:cs typeface="Times New Roman" pitchFamily="18" charset="0"/>
              </a:rPr>
              <a:t> </a:t>
            </a:r>
          </a:p>
        </p:txBody>
      </p:sp>
    </p:spTree>
    <p:extLst>
      <p:ext uri="{BB962C8B-B14F-4D97-AF65-F5344CB8AC3E}">
        <p14:creationId xmlns:p14="http://schemas.microsoft.com/office/powerpoint/2010/main" val="2565347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671422" y="2445843"/>
            <a:ext cx="7558177" cy="3040557"/>
          </a:xfrm>
          <a:prstGeom prst="rect">
            <a:avLst/>
          </a:prstGeom>
          <a:noFill/>
          <a:ln>
            <a:noFill/>
          </a:ln>
        </p:spPr>
      </p:pic>
      <p:sp>
        <p:nvSpPr>
          <p:cNvPr id="5" name="Rectangle 3"/>
          <p:cNvSpPr>
            <a:spLocks noChangeArrowheads="1"/>
          </p:cNvSpPr>
          <p:nvPr/>
        </p:nvSpPr>
        <p:spPr bwMode="auto">
          <a:xfrm>
            <a:off x="1649245" y="5486400"/>
            <a:ext cx="5845509" cy="415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1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Fig.</a:t>
            </a:r>
            <a:r>
              <a:rPr lang="ro-RO" sz="1100" b="1" dirty="0">
                <a:latin typeface="Times New Roman" pitchFamily="18" charset="0"/>
                <a:ea typeface="Times New Roman" pitchFamily="18" charset="0"/>
                <a:cs typeface="Times New Roman" pitchFamily="18" charset="0"/>
              </a:rPr>
              <a:t>4</a:t>
            </a:r>
            <a:r>
              <a:rPr kumimoji="0" lang="ro-RO" sz="1100" b="1"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Distribuția procentuală a </a:t>
            </a:r>
            <a:r>
              <a:rPr lang="ro-RO" sz="1100" b="1" dirty="0">
                <a:latin typeface="Times New Roman" pitchFamily="18" charset="0"/>
                <a:ea typeface="Times New Roman" pitchFamily="18" charset="0"/>
                <a:cs typeface="Times New Roman" pitchFamily="18" charset="0"/>
              </a:rPr>
              <a:t>s</a:t>
            </a:r>
            <a:r>
              <a:rPr kumimoji="0" lang="ro-RO" sz="11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creening-ului mamografic la femeile cu vârsta cuprinsă între 50-69 de ani în perioada 2019 (sau cel mai apropiat an) și 2020</a:t>
            </a:r>
            <a:r>
              <a:rPr kumimoji="0" lang="ro-RO" sz="600" b="1" i="0" u="none" strike="noStrike" cap="none" normalizeH="0" baseline="0" dirty="0">
                <a:ln>
                  <a:noFill/>
                </a:ln>
                <a:solidFill>
                  <a:schemeClr val="tx1"/>
                </a:solidFill>
                <a:effectLst/>
                <a:latin typeface="Arial" pitchFamily="34" charset="0"/>
                <a:cs typeface="Arial" pitchFamily="34" charset="0"/>
              </a:rPr>
              <a:t> </a:t>
            </a:r>
            <a:endParaRPr kumimoji="0" lang="ro-RO" sz="1800" b="1" i="0" u="none" strike="noStrike" cap="none" normalizeH="0" baseline="0" dirty="0">
              <a:ln>
                <a:noFill/>
              </a:ln>
              <a:solidFill>
                <a:schemeClr val="tx1"/>
              </a:solidFill>
              <a:effectLst/>
              <a:latin typeface="Arial" pitchFamily="34" charset="0"/>
              <a:cs typeface="Arial" pitchFamily="34" charset="0"/>
            </a:endParaRPr>
          </a:p>
        </p:txBody>
      </p:sp>
      <p:sp>
        <p:nvSpPr>
          <p:cNvPr id="8" name="Rectangle 7"/>
          <p:cNvSpPr/>
          <p:nvPr/>
        </p:nvSpPr>
        <p:spPr>
          <a:xfrm>
            <a:off x="671423" y="838200"/>
            <a:ext cx="7467600" cy="1631216"/>
          </a:xfrm>
          <a:prstGeom prst="rect">
            <a:avLst/>
          </a:prstGeom>
        </p:spPr>
        <p:txBody>
          <a:bodyPr wrap="square">
            <a:spAutoFit/>
          </a:bodyPr>
          <a:lstStyle/>
          <a:p>
            <a:pPr algn="just"/>
            <a:r>
              <a:rPr lang="en-US" sz="2000" dirty="0" err="1"/>
              <a:t>Pentru</a:t>
            </a:r>
            <a:r>
              <a:rPr lang="en-US" sz="2000" dirty="0"/>
              <a:t> </a:t>
            </a:r>
            <a:r>
              <a:rPr lang="en-US" sz="2000" dirty="0" err="1"/>
              <a:t>că</a:t>
            </a:r>
            <a:r>
              <a:rPr lang="en-US" sz="2000" dirty="0"/>
              <a:t> </a:t>
            </a:r>
            <a:r>
              <a:rPr lang="en-US" sz="2000" dirty="0" err="1"/>
              <a:t>șansele</a:t>
            </a:r>
            <a:r>
              <a:rPr lang="en-US" sz="2000" dirty="0"/>
              <a:t> de </a:t>
            </a:r>
            <a:r>
              <a:rPr lang="en-US" sz="2000" dirty="0" err="1"/>
              <a:t>vindecare</a:t>
            </a:r>
            <a:r>
              <a:rPr lang="en-US" sz="2000" dirty="0"/>
              <a:t> </a:t>
            </a:r>
            <a:r>
              <a:rPr lang="en-US" sz="2000" dirty="0" err="1"/>
              <a:t>depind</a:t>
            </a:r>
            <a:r>
              <a:rPr lang="en-US" sz="2000" dirty="0"/>
              <a:t> </a:t>
            </a:r>
            <a:r>
              <a:rPr lang="en-US" sz="2000" dirty="0" err="1"/>
              <a:t>foarte</a:t>
            </a:r>
            <a:r>
              <a:rPr lang="en-US" sz="2000" dirty="0"/>
              <a:t> </a:t>
            </a:r>
            <a:r>
              <a:rPr lang="en-US" sz="2000" dirty="0" err="1"/>
              <a:t>mult</a:t>
            </a:r>
            <a:r>
              <a:rPr lang="en-US" sz="2000" dirty="0"/>
              <a:t> de </a:t>
            </a:r>
            <a:r>
              <a:rPr lang="en-US" sz="2000" dirty="0" err="1"/>
              <a:t>stadiul</a:t>
            </a:r>
            <a:r>
              <a:rPr lang="en-US" sz="2000" dirty="0"/>
              <a:t> la </a:t>
            </a:r>
            <a:r>
              <a:rPr lang="en-US" sz="2000" dirty="0" err="1"/>
              <a:t>momentul</a:t>
            </a:r>
            <a:r>
              <a:rPr lang="en-US" sz="2000" dirty="0"/>
              <a:t> </a:t>
            </a:r>
            <a:r>
              <a:rPr lang="en-US" sz="2000" dirty="0" err="1"/>
              <a:t>diagnosticării</a:t>
            </a:r>
            <a:r>
              <a:rPr lang="en-US" sz="2000" dirty="0"/>
              <a:t>, </a:t>
            </a:r>
            <a:r>
              <a:rPr lang="en-US" sz="2000" dirty="0" err="1"/>
              <a:t>majoritatea</a:t>
            </a:r>
            <a:r>
              <a:rPr lang="en-US" sz="2000" dirty="0"/>
              <a:t> </a:t>
            </a:r>
            <a:r>
              <a:rPr lang="en-US" sz="2000" dirty="0" err="1"/>
              <a:t>țărilor</a:t>
            </a:r>
            <a:r>
              <a:rPr lang="en-US" sz="2000" dirty="0"/>
              <a:t> </a:t>
            </a:r>
            <a:r>
              <a:rPr lang="en-US" sz="2000" dirty="0" err="1"/>
              <a:t>europene</a:t>
            </a:r>
            <a:r>
              <a:rPr lang="en-US" sz="2000" dirty="0"/>
              <a:t> a </a:t>
            </a:r>
            <a:r>
              <a:rPr lang="en-US" sz="2000" dirty="0" err="1"/>
              <a:t>adoptat</a:t>
            </a:r>
            <a:r>
              <a:rPr lang="en-US" sz="2000" dirty="0"/>
              <a:t> </a:t>
            </a:r>
            <a:r>
              <a:rPr lang="en-US" sz="2000" dirty="0" err="1"/>
              <a:t>programe</a:t>
            </a:r>
            <a:r>
              <a:rPr lang="en-US" sz="2000" dirty="0"/>
              <a:t> </a:t>
            </a:r>
            <a:r>
              <a:rPr lang="en-US" sz="2000" dirty="0" err="1"/>
              <a:t>eficiente</a:t>
            </a:r>
            <a:r>
              <a:rPr lang="en-US" sz="2000" dirty="0"/>
              <a:t> de </a:t>
            </a:r>
            <a:r>
              <a:rPr lang="en-US" sz="2000" dirty="0" err="1"/>
              <a:t>depistare</a:t>
            </a:r>
            <a:r>
              <a:rPr lang="en-US" sz="2000" dirty="0"/>
              <a:t> </a:t>
            </a:r>
            <a:r>
              <a:rPr lang="en-US" sz="2000" dirty="0" err="1"/>
              <a:t>precoce</a:t>
            </a:r>
            <a:r>
              <a:rPr lang="en-US" sz="2000" dirty="0"/>
              <a:t> a </a:t>
            </a:r>
            <a:r>
              <a:rPr lang="en-US" sz="2000" dirty="0" err="1"/>
              <a:t>cancerului</a:t>
            </a:r>
            <a:r>
              <a:rPr lang="en-US" sz="2000" dirty="0"/>
              <a:t> de </a:t>
            </a:r>
            <a:r>
              <a:rPr lang="en-US" sz="2000" dirty="0" err="1"/>
              <a:t>sân</a:t>
            </a:r>
            <a:r>
              <a:rPr lang="ro-RO" sz="2000" dirty="0"/>
              <a:t>. </a:t>
            </a:r>
          </a:p>
          <a:p>
            <a:pPr algn="just"/>
            <a:r>
              <a:rPr lang="ro-RO" sz="2000" dirty="0"/>
              <a:t>Cu toate acestea, în România, doar 9% dintre femei au participat la screening, față de 60% media europeană. </a:t>
            </a:r>
            <a:r>
              <a:rPr lang="en-US" sz="2000" dirty="0"/>
              <a:t>[</a:t>
            </a:r>
            <a:r>
              <a:rPr lang="ro-RO" sz="2000" dirty="0"/>
              <a:t>4</a:t>
            </a:r>
            <a:r>
              <a:rPr lang="en-US" sz="2000" dirty="0"/>
              <a:t>]</a:t>
            </a:r>
            <a:endParaRPr lang="ro-RO" sz="2000" dirty="0"/>
          </a:p>
        </p:txBody>
      </p:sp>
      <p:sp>
        <p:nvSpPr>
          <p:cNvPr id="10" name="Rectangle 9"/>
          <p:cNvSpPr/>
          <p:nvPr/>
        </p:nvSpPr>
        <p:spPr>
          <a:xfrm>
            <a:off x="6437428" y="3574434"/>
            <a:ext cx="45719" cy="6604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o-RO"/>
          </a:p>
        </p:txBody>
      </p:sp>
      <p:sp>
        <p:nvSpPr>
          <p:cNvPr id="11" name="Rectangle 10"/>
          <p:cNvSpPr/>
          <p:nvPr/>
        </p:nvSpPr>
        <p:spPr>
          <a:xfrm>
            <a:off x="465826" y="6083963"/>
            <a:ext cx="8077200" cy="246221"/>
          </a:xfrm>
          <a:prstGeom prst="rect">
            <a:avLst/>
          </a:prstGeom>
        </p:spPr>
        <p:txBody>
          <a:bodyPr wrap="square">
            <a:spAutoFit/>
          </a:bodyPr>
          <a:lstStyle/>
          <a:p>
            <a:r>
              <a:rPr lang="ro-RO" sz="1000" dirty="0">
                <a:latin typeface="Times New Roman" pitchFamily="18" charset="0"/>
                <a:cs typeface="Times New Roman" pitchFamily="18" charset="0"/>
              </a:rPr>
              <a:t>4</a:t>
            </a:r>
            <a:r>
              <a:rPr lang="en-US" sz="1000" dirty="0">
                <a:latin typeface="Times New Roman" pitchFamily="18" charset="0"/>
                <a:cs typeface="Times New Roman" pitchFamily="18" charset="0"/>
              </a:rPr>
              <a:t>. OECD - </a:t>
            </a:r>
            <a:r>
              <a:rPr lang="en-US" sz="1000" dirty="0" err="1">
                <a:latin typeface="Times New Roman" pitchFamily="18" charset="0"/>
                <a:cs typeface="Times New Roman" pitchFamily="18" charset="0"/>
              </a:rPr>
              <a:t>Comisia</a:t>
            </a:r>
            <a:r>
              <a:rPr lang="en-US" sz="1000" dirty="0">
                <a:latin typeface="Times New Roman" pitchFamily="18" charset="0"/>
                <a:cs typeface="Times New Roman" pitchFamily="18" charset="0"/>
              </a:rPr>
              <a:t> European</a:t>
            </a:r>
            <a:r>
              <a:rPr lang="ro-RO" sz="1000" dirty="0">
                <a:latin typeface="Times New Roman" pitchFamily="18" charset="0"/>
                <a:cs typeface="Times New Roman" pitchFamily="18" charset="0"/>
              </a:rPr>
              <a:t>ă</a:t>
            </a:r>
            <a:r>
              <a:rPr lang="en-US" sz="1000" dirty="0">
                <a:latin typeface="Times New Roman" pitchFamily="18" charset="0"/>
                <a:cs typeface="Times New Roman" pitchFamily="18" charset="0"/>
              </a:rPr>
              <a:t> - Health at a Glance: Europe 2022 - State of Health in the EU Cycle</a:t>
            </a:r>
            <a:r>
              <a:rPr lang="ro-RO" sz="1000" dirty="0">
                <a:latin typeface="Times New Roman" pitchFamily="18" charset="0"/>
                <a:cs typeface="Times New Roman" pitchFamily="18" charset="0"/>
              </a:rPr>
              <a:t> pgs 162-163 - </a:t>
            </a:r>
            <a:r>
              <a:rPr lang="ro-RO" sz="1000" dirty="0">
                <a:latin typeface="Times New Roman" pitchFamily="18" charset="0"/>
                <a:cs typeface="Times New Roman" pitchFamily="18" charset="0"/>
                <a:hlinkClick r:id="rId3"/>
              </a:rPr>
              <a:t>aici</a:t>
            </a:r>
            <a:r>
              <a:rPr lang="en-US" sz="1000" dirty="0">
                <a:latin typeface="Times New Roman" pitchFamily="18" charset="0"/>
                <a:cs typeface="Times New Roman" pitchFamily="18" charset="0"/>
              </a:rPr>
              <a:t> </a:t>
            </a:r>
          </a:p>
        </p:txBody>
      </p:sp>
    </p:spTree>
    <p:extLst>
      <p:ext uri="{BB962C8B-B14F-4D97-AF65-F5344CB8AC3E}">
        <p14:creationId xmlns:p14="http://schemas.microsoft.com/office/powerpoint/2010/main" val="3363778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82407"/>
            <a:ext cx="8458200" cy="923330"/>
          </a:xfrm>
          <a:prstGeom prst="rect">
            <a:avLst/>
          </a:prstGeom>
        </p:spPr>
        <p:txBody>
          <a:bodyPr wrap="square">
            <a:spAutoFit/>
          </a:bodyPr>
          <a:lstStyle/>
          <a:p>
            <a:pPr algn="just">
              <a:buClr>
                <a:schemeClr val="tx1"/>
              </a:buClr>
            </a:pPr>
            <a:r>
              <a:rPr lang="ro-RO" b="1" dirty="0">
                <a:solidFill>
                  <a:srgbClr val="B63C5C"/>
                </a:solidFill>
                <a:latin typeface="Arial" pitchFamily="34" charset="0"/>
                <a:cs typeface="Arial" pitchFamily="34" charset="0"/>
              </a:rPr>
              <a:t>REZULTATELE</a:t>
            </a:r>
            <a:r>
              <a:rPr lang="en-US" b="1" dirty="0">
                <a:solidFill>
                  <a:srgbClr val="B63C5C"/>
                </a:solidFill>
                <a:latin typeface="Arial" pitchFamily="34" charset="0"/>
                <a:cs typeface="Arial" pitchFamily="34" charset="0"/>
              </a:rPr>
              <a:t>*</a:t>
            </a:r>
            <a:r>
              <a:rPr lang="ro-RO" b="1" dirty="0">
                <a:solidFill>
                  <a:srgbClr val="B63C5C"/>
                </a:solidFill>
                <a:latin typeface="Arial" pitchFamily="34" charset="0"/>
                <a:cs typeface="Arial" pitchFamily="34" charset="0"/>
              </a:rPr>
              <a:t> EVALUĂRII CUNOȘTINȚELOR, ATITUDINILOR ȘI PERCEPȚIILOR CU PRIVIRE LA SCREENING-UL CANCERULUI DE SÂN, N=1119</a:t>
            </a:r>
            <a:r>
              <a:rPr lang="en-US" b="1" dirty="0">
                <a:solidFill>
                  <a:srgbClr val="B63C5C"/>
                </a:solidFill>
                <a:latin typeface="Arial" pitchFamily="34" charset="0"/>
                <a:cs typeface="Arial" pitchFamily="34" charset="0"/>
              </a:rPr>
              <a:t>**</a:t>
            </a:r>
          </a:p>
        </p:txBody>
      </p:sp>
      <p:sp>
        <p:nvSpPr>
          <p:cNvPr id="5" name="TextBox 4"/>
          <p:cNvSpPr txBox="1"/>
          <p:nvPr/>
        </p:nvSpPr>
        <p:spPr>
          <a:xfrm>
            <a:off x="457200" y="5791200"/>
            <a:ext cx="8138556" cy="830997"/>
          </a:xfrm>
          <a:prstGeom prst="rect">
            <a:avLst/>
          </a:prstGeom>
          <a:noFill/>
        </p:spPr>
        <p:txBody>
          <a:bodyPr wrap="square" rtlCol="0">
            <a:spAutoFit/>
          </a:bodyPr>
          <a:lstStyle/>
          <a:p>
            <a:r>
              <a:rPr lang="en-US" sz="800" dirty="0">
                <a:solidFill>
                  <a:srgbClr val="002060"/>
                </a:solidFill>
              </a:rPr>
              <a:t>*</a:t>
            </a:r>
            <a:r>
              <a:rPr lang="ro-RO" sz="800" dirty="0">
                <a:solidFill>
                  <a:srgbClr val="002060"/>
                </a:solidFill>
              </a:rPr>
              <a:t>Rezultate obținute în studiul </a:t>
            </a:r>
            <a:r>
              <a:rPr lang="vi-VN" sz="800" dirty="0">
                <a:solidFill>
                  <a:srgbClr val="002060"/>
                </a:solidFill>
              </a:rPr>
              <a:t>realizat</a:t>
            </a:r>
            <a:r>
              <a:rPr lang="ro-RO" sz="800" dirty="0">
                <a:solidFill>
                  <a:srgbClr val="002060"/>
                </a:solidFill>
              </a:rPr>
              <a:t> în anul 2020 </a:t>
            </a:r>
            <a:r>
              <a:rPr lang="vi-VN" sz="800" dirty="0">
                <a:solidFill>
                  <a:srgbClr val="002060"/>
                </a:solidFill>
              </a:rPr>
              <a:t>de către Institutul Oncologic "Prof Dr. Ion Chiricuță" Cluj- Napoca şi Institutul Naţional de Sănătate Publică în c</a:t>
            </a:r>
            <a:r>
              <a:rPr lang="ro-RO" sz="800" dirty="0">
                <a:solidFill>
                  <a:srgbClr val="002060"/>
                </a:solidFill>
              </a:rPr>
              <a:t>a</a:t>
            </a:r>
            <a:r>
              <a:rPr lang="vi-VN" sz="800" dirty="0">
                <a:solidFill>
                  <a:srgbClr val="002060"/>
                </a:solidFill>
              </a:rPr>
              <a:t>drul proiectului "Creșterea capacității  instituționale </a:t>
            </a:r>
            <a:r>
              <a:rPr lang="ro-RO" sz="800" dirty="0">
                <a:solidFill>
                  <a:srgbClr val="002060"/>
                </a:solidFill>
              </a:rPr>
              <a:t> </a:t>
            </a:r>
            <a:r>
              <a:rPr lang="vi-VN" sz="800" dirty="0">
                <a:solidFill>
                  <a:srgbClr val="002060"/>
                </a:solidFill>
              </a:rPr>
              <a:t>și a competențelor profesionale ale specialiștilor din sistemul de sănătate în scopul implementării Programului Național de screening pentru cancerul de sân", finanţat de către Fondul Social European şi Ministerul Sănătăţii, prin Programul Operaţional Capital Uman, contract  POCU/259/4//9/120799</a:t>
            </a:r>
            <a:r>
              <a:rPr lang="ro-RO" sz="800" dirty="0">
                <a:solidFill>
                  <a:srgbClr val="002060"/>
                </a:solidFill>
              </a:rPr>
              <a:t>.</a:t>
            </a:r>
          </a:p>
          <a:p>
            <a:endParaRPr lang="ro-RO" sz="800" dirty="0">
              <a:solidFill>
                <a:srgbClr val="002060"/>
              </a:solidFill>
            </a:endParaRPr>
          </a:p>
          <a:p>
            <a:r>
              <a:rPr lang="en-US" sz="800" dirty="0">
                <a:solidFill>
                  <a:srgbClr val="002060"/>
                </a:solidFill>
              </a:rPr>
              <a:t>**  </a:t>
            </a:r>
            <a:r>
              <a:rPr lang="ro-RO" sz="800" dirty="0">
                <a:solidFill>
                  <a:srgbClr val="002060"/>
                </a:solidFill>
              </a:rPr>
              <a:t>Număr </a:t>
            </a:r>
            <a:r>
              <a:rPr lang="en-US" sz="800" dirty="0">
                <a:solidFill>
                  <a:srgbClr val="002060"/>
                </a:solidFill>
              </a:rPr>
              <a:t>de </a:t>
            </a:r>
            <a:r>
              <a:rPr lang="en-US" sz="800" dirty="0" err="1">
                <a:solidFill>
                  <a:srgbClr val="002060"/>
                </a:solidFill>
              </a:rPr>
              <a:t>responden</a:t>
            </a:r>
            <a:r>
              <a:rPr lang="ro-RO" sz="800" dirty="0">
                <a:solidFill>
                  <a:srgbClr val="002060"/>
                </a:solidFill>
              </a:rPr>
              <a:t>ţi</a:t>
            </a:r>
            <a:endParaRPr lang="en-US" sz="800" dirty="0">
              <a:solidFill>
                <a:srgbClr val="002060"/>
              </a:solidFill>
            </a:endParaRPr>
          </a:p>
        </p:txBody>
      </p:sp>
      <p:sp>
        <p:nvSpPr>
          <p:cNvPr id="7" name="Rectangle 6"/>
          <p:cNvSpPr/>
          <p:nvPr/>
        </p:nvSpPr>
        <p:spPr>
          <a:xfrm>
            <a:off x="304800" y="1843982"/>
            <a:ext cx="8290956" cy="3693319"/>
          </a:xfrm>
          <a:prstGeom prst="rect">
            <a:avLst/>
          </a:prstGeom>
        </p:spPr>
        <p:txBody>
          <a:bodyPr wrap="square">
            <a:spAutoFit/>
          </a:bodyPr>
          <a:lstStyle/>
          <a:p>
            <a:pPr marL="285750" indent="-285750" algn="just">
              <a:buFont typeface="Arial" pitchFamily="34" charset="0"/>
              <a:buChar char="•"/>
            </a:pPr>
            <a:r>
              <a:rPr lang="vi-VN" dirty="0"/>
              <a:t>Majoritatea respondentelor au auzit termenul de mamografie (88%). Mamografia este mai puțin cunoscută pentru femeile cu un nivel scăzut de educație (fără educație sau cu școală primară).</a:t>
            </a:r>
          </a:p>
          <a:p>
            <a:pPr marL="285750" indent="-285750" algn="just">
              <a:buFont typeface="Arial" pitchFamily="34" charset="0"/>
              <a:buChar char="•"/>
            </a:pPr>
            <a:r>
              <a:rPr lang="vi-VN" dirty="0"/>
              <a:t>29% declară că nu știu de la ce vârstă ar trebui începute mamografiile. De asemenea, 29% susține că acestea ar trebui începute doar după menopauză.</a:t>
            </a:r>
          </a:p>
          <a:p>
            <a:pPr marL="285750" indent="-285750" algn="just">
              <a:buFont typeface="Arial" pitchFamily="34" charset="0"/>
              <a:buChar char="•"/>
            </a:pPr>
            <a:r>
              <a:rPr lang="vi-VN" dirty="0"/>
              <a:t>În ceea ce privește frecvența cu care ar trebui să se realizeze mamografiile, 32% au răspuns   anual, 27% doar când sunt descoperite anomalii, 22% o dată la 2-3 ani, 17% au declarat că nu știu și un procent de 2% lunar.</a:t>
            </a:r>
          </a:p>
          <a:p>
            <a:pPr marL="285750" indent="-285750" algn="just">
              <a:buFont typeface="Arial" pitchFamily="34" charset="0"/>
              <a:buChar char="•"/>
            </a:pPr>
            <a:r>
              <a:rPr lang="vi-VN" dirty="0"/>
              <a:t>Un procent de 78% nu a efectuat niciodată o mamografie. Din totalul celor care au efectuat, 48% au făcut ecografia la recomandarea medicului de familie</a:t>
            </a:r>
          </a:p>
          <a:p>
            <a:pPr marL="285750" indent="-285750">
              <a:buFont typeface="Arial" pitchFamily="34" charset="0"/>
              <a:buChar char="•"/>
            </a:pPr>
            <a:endParaRPr lang="ro-R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8197" y="1143000"/>
            <a:ext cx="4157932" cy="584775"/>
          </a:xfrm>
          <a:prstGeom prst="rect">
            <a:avLst/>
          </a:prstGeom>
        </p:spPr>
        <p:txBody>
          <a:bodyPr wrap="square">
            <a:spAutoFit/>
          </a:bodyPr>
          <a:lstStyle/>
          <a:p>
            <a:pPr>
              <a:buClr>
                <a:schemeClr val="tx1"/>
              </a:buClr>
            </a:pPr>
            <a:r>
              <a:rPr lang="ro-RO" sz="3200" dirty="0">
                <a:solidFill>
                  <a:srgbClr val="B63C5C"/>
                </a:solidFill>
                <a:effectLst>
                  <a:outerShdw blurRad="38100" dist="38100" dir="2700000" algn="tl">
                    <a:srgbClr val="000000">
                      <a:alpha val="43137"/>
                    </a:srgbClr>
                  </a:outerShdw>
                </a:effectLst>
                <a:latin typeface="Arial Black" pitchFamily="34" charset="0"/>
              </a:rPr>
              <a:t>TEMA CAMPANIEI</a:t>
            </a:r>
            <a:endParaRPr lang="en-US" sz="3200" dirty="0">
              <a:solidFill>
                <a:srgbClr val="B63C5C"/>
              </a:solidFill>
              <a:effectLst>
                <a:outerShdw blurRad="38100" dist="38100" dir="2700000" algn="tl">
                  <a:srgbClr val="000000">
                    <a:alpha val="43137"/>
                  </a:srgbClr>
                </a:outerShdw>
              </a:effectLst>
              <a:latin typeface="Arial Black" pitchFamily="34" charset="0"/>
            </a:endParaRPr>
          </a:p>
        </p:txBody>
      </p:sp>
      <p:sp>
        <p:nvSpPr>
          <p:cNvPr id="2" name="Rectangle 1"/>
          <p:cNvSpPr/>
          <p:nvPr/>
        </p:nvSpPr>
        <p:spPr>
          <a:xfrm>
            <a:off x="533400" y="2590800"/>
            <a:ext cx="8077200" cy="1569660"/>
          </a:xfrm>
          <a:prstGeom prst="rect">
            <a:avLst/>
          </a:prstGeom>
        </p:spPr>
        <p:txBody>
          <a:bodyPr wrap="square">
            <a:spAutoFit/>
          </a:bodyPr>
          <a:lstStyle/>
          <a:p>
            <a:pPr algn="ctr"/>
            <a:r>
              <a:rPr lang="ro-RO" sz="2400" dirty="0">
                <a:solidFill>
                  <a:srgbClr val="B63C5C"/>
                </a:solidFill>
                <a:latin typeface="Arial Black" pitchFamily="34" charset="0"/>
              </a:rPr>
              <a:t>Importanța detectării precoce a cancerului de sân pentru îmbunătățirea succesului tratamentului și creșterea ratei de supraviețuire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5999" y="1143000"/>
            <a:ext cx="4755213" cy="584775"/>
          </a:xfrm>
          <a:prstGeom prst="rect">
            <a:avLst/>
          </a:prstGeom>
        </p:spPr>
        <p:txBody>
          <a:bodyPr wrap="none">
            <a:spAutoFit/>
          </a:bodyPr>
          <a:lstStyle/>
          <a:p>
            <a:pPr>
              <a:buClr>
                <a:schemeClr val="tx1"/>
              </a:buClr>
            </a:pPr>
            <a:r>
              <a:rPr lang="ro-RO" sz="3200" dirty="0">
                <a:solidFill>
                  <a:srgbClr val="B63C5C"/>
                </a:solidFill>
                <a:effectLst>
                  <a:outerShdw blurRad="38100" dist="38100" dir="2700000" algn="tl">
                    <a:srgbClr val="000000">
                      <a:alpha val="43137"/>
                    </a:srgbClr>
                  </a:outerShdw>
                </a:effectLst>
                <a:latin typeface="Arial Black" pitchFamily="34" charset="0"/>
              </a:rPr>
              <a:t>SCOPUL</a:t>
            </a:r>
            <a:r>
              <a:rPr lang="en-US" sz="3200" dirty="0">
                <a:solidFill>
                  <a:srgbClr val="B63C5C"/>
                </a:solidFill>
                <a:effectLst>
                  <a:outerShdw blurRad="38100" dist="38100" dir="2700000" algn="tl">
                    <a:srgbClr val="000000">
                      <a:alpha val="43137"/>
                    </a:srgbClr>
                  </a:outerShdw>
                </a:effectLst>
                <a:latin typeface="Arial Black" pitchFamily="34" charset="0"/>
              </a:rPr>
              <a:t> CAMPANIEI</a:t>
            </a:r>
            <a:endParaRPr lang="ro-RO" sz="3200" dirty="0">
              <a:solidFill>
                <a:srgbClr val="B63C5C"/>
              </a:solidFill>
              <a:effectLst>
                <a:outerShdw blurRad="38100" dist="38100" dir="2700000" algn="tl">
                  <a:srgbClr val="000000">
                    <a:alpha val="43137"/>
                  </a:srgbClr>
                </a:outerShdw>
              </a:effectLst>
              <a:latin typeface="Arial Black" pitchFamily="34" charset="0"/>
            </a:endParaRPr>
          </a:p>
        </p:txBody>
      </p:sp>
      <p:sp>
        <p:nvSpPr>
          <p:cNvPr id="10" name="TextBox 9"/>
          <p:cNvSpPr txBox="1"/>
          <p:nvPr/>
        </p:nvSpPr>
        <p:spPr>
          <a:xfrm>
            <a:off x="457200" y="2209800"/>
            <a:ext cx="8229600" cy="1938992"/>
          </a:xfrm>
          <a:prstGeom prst="rect">
            <a:avLst/>
          </a:prstGeom>
          <a:solidFill>
            <a:srgbClr val="B63C5C"/>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just"/>
            <a:r>
              <a:rPr lang="ro-RO" sz="2400" b="1" dirty="0"/>
              <a:t>Creștea gradului de informare și conștientizare în rândul grupurilor țintă ale campaniei cu privire la importanța detectării precoce și a tratamentului cancerului de sân. </a:t>
            </a:r>
            <a:endParaRPr lang="en-US" sz="2400" b="1" dirty="0"/>
          </a:p>
          <a:p>
            <a:pPr algn="just"/>
            <a:endParaRPr lang="ro-RO" sz="2400" b="1" dirty="0">
              <a:latin typeface="Calibri" pitchFamily="34" charset="0"/>
            </a:endParaRPr>
          </a:p>
        </p:txBody>
      </p:sp>
    </p:spTree>
    <p:extLst>
      <p:ext uri="{BB962C8B-B14F-4D97-AF65-F5344CB8AC3E}">
        <p14:creationId xmlns:p14="http://schemas.microsoft.com/office/powerpoint/2010/main" val="2673435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5251</TotalTime>
  <Words>1444</Words>
  <Application>Microsoft Office PowerPoint</Application>
  <PresentationFormat>On-screen Show (4:3)</PresentationFormat>
  <Paragraphs>162</Paragraphs>
  <Slides>21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Arial Black</vt:lpstr>
      <vt:lpstr>Arial Narrow</vt:lpstr>
      <vt:lpstr>Calibri</vt:lpstr>
      <vt:lpstr>Calibri Light</vt:lpstr>
      <vt:lpstr>Gill Sans MT</vt:lpstr>
      <vt:lpstr>Times New Roman</vt:lpstr>
      <vt:lpstr>Wingdings</vt:lpstr>
      <vt:lpstr>Wingdings 2</vt:lpstr>
      <vt:lpstr>Office Theme</vt:lpstr>
      <vt:lpstr>PowerPoint Presentation</vt:lpstr>
      <vt:lpstr>CUPRINS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INFORMAŢII DE CONTACT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Cristina Cris MAC</cp:lastModifiedBy>
  <cp:revision>519</cp:revision>
  <cp:lastPrinted>2023-09-27T07:47:21Z</cp:lastPrinted>
  <dcterms:created xsi:type="dcterms:W3CDTF">2018-09-17T08:35:46Z</dcterms:created>
  <dcterms:modified xsi:type="dcterms:W3CDTF">2023-09-29T07:02:56Z</dcterms:modified>
</cp:coreProperties>
</file>